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4.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816" r:id="rId1"/>
  </p:sldMasterIdLst>
  <p:sldIdLst>
    <p:sldId id="272" r:id="rId2"/>
    <p:sldId id="256" r:id="rId3"/>
    <p:sldId id="274" r:id="rId4"/>
    <p:sldId id="277" r:id="rId5"/>
    <p:sldId id="280" r:id="rId6"/>
    <p:sldId id="295" r:id="rId7"/>
    <p:sldId id="281" r:id="rId8"/>
    <p:sldId id="305" r:id="rId9"/>
    <p:sldId id="303" r:id="rId10"/>
    <p:sldId id="296" r:id="rId11"/>
    <p:sldId id="306" r:id="rId12"/>
    <p:sldId id="307" r:id="rId13"/>
    <p:sldId id="304" r:id="rId14"/>
    <p:sldId id="308" r:id="rId15"/>
    <p:sldId id="284" r:id="rId16"/>
    <p:sldId id="298" r:id="rId17"/>
    <p:sldId id="309" r:id="rId18"/>
    <p:sldId id="310" r:id="rId19"/>
    <p:sldId id="311" r:id="rId20"/>
    <p:sldId id="312" r:id="rId21"/>
    <p:sldId id="313" r:id="rId22"/>
    <p:sldId id="315" r:id="rId23"/>
    <p:sldId id="314" r:id="rId24"/>
    <p:sldId id="316" r:id="rId25"/>
    <p:sldId id="317" r:id="rId26"/>
    <p:sldId id="318" r:id="rId27"/>
    <p:sldId id="319" r:id="rId28"/>
    <p:sldId id="293" r:id="rId29"/>
    <p:sldId id="283" r:id="rId30"/>
  </p:sldIdLst>
  <p:sldSz cx="12192000" cy="6858000"/>
  <p:notesSz cx="6858000" cy="9144000"/>
  <p:defaultTextStyle>
    <a:lvl1pPr marL="0" marR="0" indent="0" algn="l" defTabSz="914400">
      <a:lnSpc>
        <a:spcPct val="100000"/>
      </a:lnSpc>
      <a:spcBef>
        <a:spcPts val="0"/>
      </a:spcBef>
      <a:spcAft>
        <a:spcPts val="0"/>
      </a:spcAft>
      <a:buNone/>
      <a:tabLst/>
      <a:defRPr lang="ru-RU" sz="1800" b="0" i="0" u="none" strike="noStrike" kern="1" spc="0" baseline="0">
        <a:solidFill>
          <a:schemeClr val="tx1"/>
        </a:solidFill>
        <a:effectLst/>
        <a:latin typeface="Gill Sans MT" charset="0"/>
        <a:ea typeface="Gill Sans MT" charset="0"/>
        <a:cs typeface="Gill Sans MT" charset="0"/>
      </a:defRPr>
    </a:lvl1pPr>
    <a:lvl2pPr marL="457200" marR="0" indent="0" algn="l" defTabSz="914400">
      <a:lnSpc>
        <a:spcPct val="100000"/>
      </a:lnSpc>
      <a:spcBef>
        <a:spcPts val="0"/>
      </a:spcBef>
      <a:spcAft>
        <a:spcPts val="0"/>
      </a:spcAft>
      <a:buNone/>
      <a:tabLst/>
      <a:defRPr lang="ru-RU" sz="1800" b="0" i="0" u="none" strike="noStrike" kern="1" spc="0" baseline="0">
        <a:solidFill>
          <a:schemeClr val="tx1"/>
        </a:solidFill>
        <a:effectLst/>
        <a:latin typeface="Gill Sans MT" charset="0"/>
        <a:ea typeface="Gill Sans MT" charset="0"/>
        <a:cs typeface="Gill Sans MT" charset="0"/>
      </a:defRPr>
    </a:lvl2pPr>
    <a:lvl3pPr marL="914400" marR="0" indent="0" algn="l" defTabSz="914400">
      <a:lnSpc>
        <a:spcPct val="100000"/>
      </a:lnSpc>
      <a:spcBef>
        <a:spcPts val="0"/>
      </a:spcBef>
      <a:spcAft>
        <a:spcPts val="0"/>
      </a:spcAft>
      <a:buNone/>
      <a:tabLst/>
      <a:defRPr lang="ru-RU" sz="1800" b="0" i="0" u="none" strike="noStrike" kern="1" spc="0" baseline="0">
        <a:solidFill>
          <a:schemeClr val="tx1"/>
        </a:solidFill>
        <a:effectLst/>
        <a:latin typeface="Gill Sans MT" charset="0"/>
        <a:ea typeface="Gill Sans MT" charset="0"/>
        <a:cs typeface="Gill Sans MT" charset="0"/>
      </a:defRPr>
    </a:lvl3pPr>
    <a:lvl4pPr marL="1371600" marR="0" indent="0" algn="l" defTabSz="914400">
      <a:lnSpc>
        <a:spcPct val="100000"/>
      </a:lnSpc>
      <a:spcBef>
        <a:spcPts val="0"/>
      </a:spcBef>
      <a:spcAft>
        <a:spcPts val="0"/>
      </a:spcAft>
      <a:buNone/>
      <a:tabLst/>
      <a:defRPr lang="ru-RU" sz="1800" b="0" i="0" u="none" strike="noStrike" kern="1" spc="0" baseline="0">
        <a:solidFill>
          <a:schemeClr val="tx1"/>
        </a:solidFill>
        <a:effectLst/>
        <a:latin typeface="Gill Sans MT" charset="0"/>
        <a:ea typeface="Gill Sans MT" charset="0"/>
        <a:cs typeface="Gill Sans MT" charset="0"/>
      </a:defRPr>
    </a:lvl4pPr>
    <a:lvl5pPr marL="1828800" marR="0" indent="0" algn="l" defTabSz="914400">
      <a:lnSpc>
        <a:spcPct val="100000"/>
      </a:lnSpc>
      <a:spcBef>
        <a:spcPts val="0"/>
      </a:spcBef>
      <a:spcAft>
        <a:spcPts val="0"/>
      </a:spcAft>
      <a:buNone/>
      <a:tabLst/>
      <a:defRPr lang="ru-RU" sz="1800" b="0" i="0" u="none" strike="noStrike" kern="1" spc="0" baseline="0">
        <a:solidFill>
          <a:schemeClr val="tx1"/>
        </a:solidFill>
        <a:effectLst/>
        <a:latin typeface="Gill Sans MT" charset="0"/>
        <a:ea typeface="Gill Sans MT" charset="0"/>
        <a:cs typeface="Gill Sans MT" charset="0"/>
      </a:defRPr>
    </a:lvl5pPr>
    <a:lvl6pPr marL="2286000" marR="0" indent="0" algn="l" defTabSz="914400">
      <a:lnSpc>
        <a:spcPct val="100000"/>
      </a:lnSpc>
      <a:spcBef>
        <a:spcPts val="0"/>
      </a:spcBef>
      <a:spcAft>
        <a:spcPts val="0"/>
      </a:spcAft>
      <a:buNone/>
      <a:tabLst/>
      <a:defRPr lang="ru-RU" sz="1800" b="0" i="0" u="none" strike="noStrike" kern="1" spc="0" baseline="0">
        <a:solidFill>
          <a:schemeClr val="tx1"/>
        </a:solidFill>
        <a:effectLst/>
        <a:latin typeface="Gill Sans MT" charset="0"/>
        <a:ea typeface="Gill Sans MT" charset="0"/>
        <a:cs typeface="Gill Sans MT" charset="0"/>
      </a:defRPr>
    </a:lvl6pPr>
    <a:lvl7pPr marL="2743200" marR="0" indent="0" algn="l" defTabSz="914400">
      <a:lnSpc>
        <a:spcPct val="100000"/>
      </a:lnSpc>
      <a:spcBef>
        <a:spcPts val="0"/>
      </a:spcBef>
      <a:spcAft>
        <a:spcPts val="0"/>
      </a:spcAft>
      <a:buNone/>
      <a:tabLst/>
      <a:defRPr lang="ru-RU" sz="1800" b="0" i="0" u="none" strike="noStrike" kern="1" spc="0" baseline="0">
        <a:solidFill>
          <a:schemeClr val="tx1"/>
        </a:solidFill>
        <a:effectLst/>
        <a:latin typeface="Gill Sans MT" charset="0"/>
        <a:ea typeface="Gill Sans MT" charset="0"/>
        <a:cs typeface="Gill Sans MT" charset="0"/>
      </a:defRPr>
    </a:lvl7pPr>
    <a:lvl8pPr marL="3200400" marR="0" indent="0" algn="l" defTabSz="914400">
      <a:lnSpc>
        <a:spcPct val="100000"/>
      </a:lnSpc>
      <a:spcBef>
        <a:spcPts val="0"/>
      </a:spcBef>
      <a:spcAft>
        <a:spcPts val="0"/>
      </a:spcAft>
      <a:buNone/>
      <a:tabLst/>
      <a:defRPr lang="ru-RU" sz="1800" b="0" i="0" u="none" strike="noStrike" kern="1" spc="0" baseline="0">
        <a:solidFill>
          <a:schemeClr val="tx1"/>
        </a:solidFill>
        <a:effectLst/>
        <a:latin typeface="Gill Sans MT" charset="0"/>
        <a:ea typeface="Gill Sans MT" charset="0"/>
        <a:cs typeface="Gill Sans MT" charset="0"/>
      </a:defRPr>
    </a:lvl8pPr>
    <a:lvl9pPr marL="3657600" marR="0" indent="0" algn="l" defTabSz="914400">
      <a:lnSpc>
        <a:spcPct val="100000"/>
      </a:lnSpc>
      <a:spcBef>
        <a:spcPts val="0"/>
      </a:spcBef>
      <a:spcAft>
        <a:spcPts val="0"/>
      </a:spcAft>
      <a:buNone/>
      <a:tabLst/>
      <a:defRPr lang="ru-RU" sz="1800" b="0" i="0" u="none" strike="noStrike" kern="1" spc="0" baseline="0">
        <a:solidFill>
          <a:schemeClr val="tx1"/>
        </a:solidFill>
        <a:effectLst/>
        <a:latin typeface="Gill Sans MT" charset="0"/>
        <a:ea typeface="Gill Sans MT" charset="0"/>
        <a:cs typeface="Gill Sans MT" charset="0"/>
      </a:defRPr>
    </a:lvl9pPr>
  </p:defaultTextStyle>
  <p:extLst>
    <p:ext uri="{521415D9-36F7-43E2-AB2F-B90AF26B5E84}">
      <p14:sectionLst xmlns:p14="http://schemas.microsoft.com/office/powerpoint/2010/main" xmlns="">
        <p14:section name="Раздел по умолчанию" id="{E0A98675-2037-4DDB-A058-A9F63D858245}">
          <p14:sldIdLst>
            <p14:sldId id="272"/>
            <p14:sldId id="256"/>
            <p14:sldId id="274"/>
            <p14:sldId id="277"/>
            <p14:sldId id="278"/>
            <p14:sldId id="280"/>
            <p14:sldId id="295"/>
            <p14:sldId id="281"/>
            <p14:sldId id="305"/>
            <p14:sldId id="303"/>
            <p14:sldId id="296"/>
            <p14:sldId id="306"/>
            <p14:sldId id="307"/>
            <p14:sldId id="304"/>
            <p14:sldId id="308"/>
            <p14:sldId id="297"/>
            <p14:sldId id="284"/>
            <p14:sldId id="298"/>
            <p14:sldId id="309"/>
          </p14:sldIdLst>
        </p14:section>
        <p14:section name="Раздел без заголовка" id="{3AA39EE6-6CA2-4595-B29A-F7C0FC6524F8}">
          <p14:sldIdLst>
            <p14:sldId id="310"/>
            <p14:sldId id="311"/>
            <p14:sldId id="312"/>
            <p14:sldId id="313"/>
            <p14:sldId id="293"/>
            <p14:sldId id="283"/>
          </p14:sldIdLst>
        </p14:section>
      </p14:sectionLst>
    </p:ex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 uri="smNativeData">
      <pr:smAppRevision xmlns="" xmlns:p14="http://schemas.microsoft.com/office/powerpoint/2010/main" xmlns:pr="smNativeData" dt="1627411254" val="982" revOS="4"/>
      <pr:smFileRevision xmlns="" xmlns:p14="http://schemas.microsoft.com/office/powerpoint/2010/main" xmlns:pr="smNativeData" dt="1627411254" val="101"/>
      <pr:guideOptions xmlns="" xmlns:p14="http://schemas.microsoft.com/office/powerpoint/2010/main" xmlns:pr="smNativeData" dt="1627411254" snapToBorders="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204" autoAdjust="0"/>
    <p:restoredTop sz="94660"/>
  </p:normalViewPr>
  <p:slideViewPr>
    <p:cSldViewPr snapToGrid="0" snapToObjects="1">
      <p:cViewPr varScale="1">
        <p:scale>
          <a:sx n="65" d="100"/>
          <a:sy n="65" d="100"/>
        </p:scale>
        <p:origin x="-688" y="-6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9" d="100"/>
        <a:sy n="19" d="100"/>
      </p:scale>
      <p:origin x="0" y="0"/>
    </p:cViewPr>
  </p:sorterViewPr>
  <p:notesViewPr>
    <p:cSldViewPr snapToGrid="0" snapToObjects="1">
      <p:cViewPr>
        <p:scale>
          <a:sx n="94" d="100"/>
          <a:sy n="94" d="100"/>
        </p:scale>
        <p:origin x="377" y="383"/>
      </p:cViewPr>
      <p:guideLst/>
    </p:cSldViewPr>
  </p:notesViewPr>
  <p:gridSpacing cx="73477438" cy="7347743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38" Type="http://schemas.openxmlformats.org/officeDocument/2006/relationships/customXml" Target="../customXml/item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37"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ustomXml" Target="../customXml/item1.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5019" y="4953000"/>
            <a:ext cx="12197020"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pPr>
              <a:defRPr lang="en-US"/>
            </a:pPr>
            <a:fld id="{3E5CA56F-21D3-0953-9DE4-D706EBAA6B82}" type="datetime1">
              <a:rPr lang="ru-RU" smtClean="0"/>
              <a:pPr>
                <a:defRPr lang="en-US"/>
              </a:pPr>
              <a:t>25.03.2022</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pPr>
              <a:defRPr lang="en-US"/>
            </a:pPr>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pPr>
              <a:defRPr lang="en-US"/>
            </a:pPr>
            <a:fld id="{3E5C8F7E-30D3-0979-9DE4-C62CC1AA6B93}" type="slidenum">
              <a:rPr lang="ru-RU" smtClean="0"/>
              <a:pPr>
                <a:defRPr lang="en-US"/>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609600" y="1481330"/>
            <a:ext cx="109728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pPr>
              <a:defRPr lang="en-US"/>
            </a:pPr>
            <a:fld id="{3E5CD5F3-BDD3-0923-9DE4-4B769BAA6B1E}" type="datetime1">
              <a:rPr lang="ru-RU" smtClean="0"/>
              <a:pPr>
                <a:defRPr lang="en-US"/>
              </a:pPr>
              <a:t>25.03.2022</a:t>
            </a:fld>
            <a:endParaRPr lang="ru-RU"/>
          </a:p>
        </p:txBody>
      </p:sp>
      <p:sp>
        <p:nvSpPr>
          <p:cNvPr id="5" name="Нижний колонтитул 4"/>
          <p:cNvSpPr>
            <a:spLocks noGrp="1"/>
          </p:cNvSpPr>
          <p:nvPr>
            <p:ph type="ftr" sz="quarter" idx="11"/>
          </p:nvPr>
        </p:nvSpPr>
        <p:spPr/>
        <p:txBody>
          <a:bodyPr/>
          <a:lstStyle>
            <a:extLst/>
          </a:lstStyle>
          <a:p>
            <a:pPr>
              <a:defRPr lang="en-US"/>
            </a:pPr>
            <a:endParaRPr lang="ru-RU"/>
          </a:p>
        </p:txBody>
      </p:sp>
      <p:sp>
        <p:nvSpPr>
          <p:cNvPr id="6" name="Номер слайда 5"/>
          <p:cNvSpPr>
            <a:spLocks noGrp="1"/>
          </p:cNvSpPr>
          <p:nvPr>
            <p:ph type="sldNum" sz="quarter" idx="12"/>
          </p:nvPr>
        </p:nvSpPr>
        <p:spPr/>
        <p:txBody>
          <a:bodyPr/>
          <a:lstStyle>
            <a:extLst/>
          </a:lstStyle>
          <a:p>
            <a:pPr>
              <a:defRPr lang="en-US"/>
            </a:pPr>
            <a:fld id="{3E5CEFC5-8BD3-0919-9DE4-7D4CA1AA6B28}" type="slidenum">
              <a:rPr lang="ru-RU" smtClean="0"/>
              <a:pPr>
                <a:defRPr lang="en-US"/>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9125351" y="274641"/>
            <a:ext cx="236996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609600" y="274641"/>
            <a:ext cx="84328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pPr>
              <a:defRPr lang="en-US"/>
            </a:pPr>
            <a:fld id="{3E5CD844-0AD3-092E-9DE4-FC7B96AA6BA9}" type="datetime1">
              <a:rPr lang="ru-RU" smtClean="0"/>
              <a:pPr>
                <a:defRPr lang="en-US"/>
              </a:pPr>
              <a:t>25.03.2022</a:t>
            </a:fld>
            <a:endParaRPr lang="ru-RU"/>
          </a:p>
        </p:txBody>
      </p:sp>
      <p:sp>
        <p:nvSpPr>
          <p:cNvPr id="5" name="Нижний колонтитул 4"/>
          <p:cNvSpPr>
            <a:spLocks noGrp="1"/>
          </p:cNvSpPr>
          <p:nvPr>
            <p:ph type="ftr" sz="quarter" idx="11"/>
          </p:nvPr>
        </p:nvSpPr>
        <p:spPr/>
        <p:txBody>
          <a:bodyPr/>
          <a:lstStyle>
            <a:extLst/>
          </a:lstStyle>
          <a:p>
            <a:pPr>
              <a:defRPr lang="en-US"/>
            </a:pPr>
            <a:endParaRPr lang="ru-RU"/>
          </a:p>
        </p:txBody>
      </p:sp>
      <p:sp>
        <p:nvSpPr>
          <p:cNvPr id="6" name="Номер слайда 5"/>
          <p:cNvSpPr>
            <a:spLocks noGrp="1"/>
          </p:cNvSpPr>
          <p:nvPr>
            <p:ph type="sldNum" sz="quarter" idx="12"/>
          </p:nvPr>
        </p:nvSpPr>
        <p:spPr/>
        <p:txBody>
          <a:bodyPr/>
          <a:lstStyle>
            <a:extLst/>
          </a:lstStyle>
          <a:p>
            <a:pPr>
              <a:defRPr lang="en-US"/>
            </a:pPr>
            <a:fld id="{3E5CCAA4-EAD3-093C-9DE4-1C6984AA6B49}" type="slidenum">
              <a:rPr lang="ru-RU" smtClean="0"/>
              <a:pPr>
                <a:defRPr lang="en-US"/>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pPr>
              <a:defRPr lang="en-US"/>
            </a:pPr>
            <a:fld id="{3E5CD41A-54D3-0922-9DE4-A2779AAA6BF7}" type="datetime1">
              <a:rPr lang="ru-RU" smtClean="0"/>
              <a:pPr>
                <a:defRPr lang="en-US"/>
              </a:pPr>
              <a:t>25.03.2022</a:t>
            </a:fld>
            <a:endParaRPr lang="ru-RU"/>
          </a:p>
        </p:txBody>
      </p:sp>
      <p:sp>
        <p:nvSpPr>
          <p:cNvPr id="5" name="Нижний колонтитул 4"/>
          <p:cNvSpPr>
            <a:spLocks noGrp="1"/>
          </p:cNvSpPr>
          <p:nvPr>
            <p:ph type="ftr" sz="quarter" idx="11"/>
          </p:nvPr>
        </p:nvSpPr>
        <p:spPr/>
        <p:txBody>
          <a:bodyPr/>
          <a:lstStyle>
            <a:extLst/>
          </a:lstStyle>
          <a:p>
            <a:pPr>
              <a:defRPr lang="en-US"/>
            </a:pPr>
            <a:endParaRPr lang="ru-RU"/>
          </a:p>
        </p:txBody>
      </p:sp>
      <p:sp>
        <p:nvSpPr>
          <p:cNvPr id="6" name="Номер слайда 5"/>
          <p:cNvSpPr>
            <a:spLocks noGrp="1"/>
          </p:cNvSpPr>
          <p:nvPr>
            <p:ph type="sldNum" sz="quarter" idx="12"/>
          </p:nvPr>
        </p:nvSpPr>
        <p:spPr/>
        <p:txBody>
          <a:bodyPr/>
          <a:lstStyle>
            <a:extLst/>
          </a:lstStyle>
          <a:p>
            <a:pPr>
              <a:defRPr lang="en-US"/>
            </a:pPr>
            <a:fld id="{3E5C8B79-37D3-097D-9DE4-C128C5AA6B94}" type="slidenum">
              <a:rPr lang="ru-RU" smtClean="0"/>
              <a:pPr>
                <a:defRPr lang="en-US"/>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pPr>
              <a:defRPr lang="en-US"/>
            </a:pPr>
            <a:fld id="{3E5CC483-CDD3-0932-9DE4-3B678AAA6B6E}" type="datetime1">
              <a:rPr lang="ru-RU" smtClean="0"/>
              <a:pPr>
                <a:defRPr lang="en-US"/>
              </a:pPr>
              <a:t>25.03.2022</a:t>
            </a:fld>
            <a:endParaRPr lang="ru-RU"/>
          </a:p>
        </p:txBody>
      </p:sp>
      <p:sp>
        <p:nvSpPr>
          <p:cNvPr id="5" name="Нижний колонтитул 4"/>
          <p:cNvSpPr>
            <a:spLocks noGrp="1"/>
          </p:cNvSpPr>
          <p:nvPr>
            <p:ph type="ftr" sz="quarter" idx="11"/>
          </p:nvPr>
        </p:nvSpPr>
        <p:spPr/>
        <p:txBody>
          <a:bodyPr/>
          <a:lstStyle>
            <a:extLst/>
          </a:lstStyle>
          <a:p>
            <a:pPr>
              <a:defRPr lang="en-US"/>
            </a:pPr>
            <a:endParaRPr lang="ru-RU"/>
          </a:p>
        </p:txBody>
      </p:sp>
      <p:sp>
        <p:nvSpPr>
          <p:cNvPr id="6" name="Номер слайда 5"/>
          <p:cNvSpPr>
            <a:spLocks noGrp="1"/>
          </p:cNvSpPr>
          <p:nvPr>
            <p:ph type="sldNum" sz="quarter" idx="12"/>
          </p:nvPr>
        </p:nvSpPr>
        <p:spPr/>
        <p:txBody>
          <a:bodyPr/>
          <a:lstStyle>
            <a:extLst/>
          </a:lstStyle>
          <a:p>
            <a:pPr>
              <a:defRPr lang="en-US"/>
            </a:pPr>
            <a:fld id="{3E5CC371-3FD3-0935-9DE4-C9608DAA6B9C}" type="slidenum">
              <a:rPr lang="ru-RU" smtClean="0"/>
              <a:pPr>
                <a:defRPr lang="en-US"/>
              </a:pPr>
              <a:t>‹#›</a:t>
            </a:fld>
            <a:endParaRPr lang="ru-RU"/>
          </a:p>
        </p:txBody>
      </p:sp>
      <p:sp>
        <p:nvSpPr>
          <p:cNvPr id="7" name="Нашивка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pPr>
              <a:defRPr lang="en-US"/>
            </a:pPr>
            <a:fld id="{3E5CB860-2ED3-094E-9DE4-D81BF6AA6B8D}" type="datetime1">
              <a:rPr lang="ru-RU" smtClean="0"/>
              <a:pPr>
                <a:defRPr lang="en-US"/>
              </a:pPr>
              <a:t>25.03.2022</a:t>
            </a:fld>
            <a:endParaRPr lang="ru-RU"/>
          </a:p>
        </p:txBody>
      </p:sp>
      <p:sp>
        <p:nvSpPr>
          <p:cNvPr id="6" name="Нижний колонтитул 5"/>
          <p:cNvSpPr>
            <a:spLocks noGrp="1"/>
          </p:cNvSpPr>
          <p:nvPr>
            <p:ph type="ftr" sz="quarter" idx="11"/>
          </p:nvPr>
        </p:nvSpPr>
        <p:spPr/>
        <p:txBody>
          <a:bodyPr/>
          <a:lstStyle>
            <a:extLst/>
          </a:lstStyle>
          <a:p>
            <a:pPr>
              <a:defRPr lang="en-US"/>
            </a:pPr>
            <a:endParaRPr lang="ru-RU"/>
          </a:p>
        </p:txBody>
      </p:sp>
      <p:sp>
        <p:nvSpPr>
          <p:cNvPr id="7" name="Номер слайда 6"/>
          <p:cNvSpPr>
            <a:spLocks noGrp="1"/>
          </p:cNvSpPr>
          <p:nvPr>
            <p:ph type="sldNum" sz="quarter" idx="12"/>
          </p:nvPr>
        </p:nvSpPr>
        <p:spPr/>
        <p:txBody>
          <a:bodyPr/>
          <a:lstStyle>
            <a:extLst/>
          </a:lstStyle>
          <a:p>
            <a:pPr>
              <a:defRPr lang="en-US"/>
            </a:pPr>
            <a:fld id="{3E5CA1D6-98D3-0957-9DE4-6E02EFAA6B3B}" type="slidenum">
              <a:rPr lang="ru-RU" smtClean="0"/>
              <a:pPr>
                <a:defRPr lang="en-US"/>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3050"/>
            <a:ext cx="109728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pPr>
              <a:defRPr lang="en-US"/>
            </a:pPr>
            <a:fld id="{3E5CF207-49D3-0904-9DE4-BF51BCAA6BEA}" type="datetime1">
              <a:rPr lang="ru-RU" smtClean="0"/>
              <a:pPr>
                <a:defRPr lang="en-US"/>
              </a:pPr>
              <a:t>25.03.2022</a:t>
            </a:fld>
            <a:endParaRPr lang="ru-RU"/>
          </a:p>
        </p:txBody>
      </p:sp>
      <p:sp>
        <p:nvSpPr>
          <p:cNvPr id="8" name="Нижний колонтитул 7"/>
          <p:cNvSpPr>
            <a:spLocks noGrp="1"/>
          </p:cNvSpPr>
          <p:nvPr>
            <p:ph type="ftr" sz="quarter" idx="11"/>
          </p:nvPr>
        </p:nvSpPr>
        <p:spPr/>
        <p:txBody>
          <a:bodyPr/>
          <a:lstStyle>
            <a:extLst/>
          </a:lstStyle>
          <a:p>
            <a:pPr>
              <a:defRPr lang="en-US"/>
            </a:pPr>
            <a:endParaRPr lang="ru-RU"/>
          </a:p>
        </p:txBody>
      </p:sp>
      <p:sp>
        <p:nvSpPr>
          <p:cNvPr id="9" name="Номер слайда 8"/>
          <p:cNvSpPr>
            <a:spLocks noGrp="1"/>
          </p:cNvSpPr>
          <p:nvPr>
            <p:ph type="sldNum" sz="quarter" idx="12"/>
          </p:nvPr>
        </p:nvSpPr>
        <p:spPr/>
        <p:txBody>
          <a:bodyPr/>
          <a:lstStyle>
            <a:extLst/>
          </a:lstStyle>
          <a:p>
            <a:pPr>
              <a:defRPr lang="en-US"/>
            </a:pPr>
            <a:fld id="{3E5CDD33-7DD3-092B-9DE4-8B7E93AA6BDE}" type="slidenum">
              <a:rPr lang="ru-RU" smtClean="0"/>
              <a:pPr>
                <a:defRPr lang="en-US"/>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pPr>
              <a:defRPr lang="en-US"/>
            </a:pPr>
            <a:fld id="{3E5CD3F0-BED3-0925-9DE4-48709DAA6B1D}" type="datetime1">
              <a:rPr lang="ru-RU" smtClean="0"/>
              <a:pPr>
                <a:defRPr lang="en-US"/>
              </a:pPr>
              <a:t>25.03.2022</a:t>
            </a:fld>
            <a:endParaRPr lang="ru-RU"/>
          </a:p>
        </p:txBody>
      </p:sp>
      <p:sp>
        <p:nvSpPr>
          <p:cNvPr id="4" name="Нижний колонтитул 3"/>
          <p:cNvSpPr>
            <a:spLocks noGrp="1"/>
          </p:cNvSpPr>
          <p:nvPr>
            <p:ph type="ftr" sz="quarter" idx="11"/>
          </p:nvPr>
        </p:nvSpPr>
        <p:spPr/>
        <p:txBody>
          <a:bodyPr/>
          <a:lstStyle>
            <a:extLst/>
          </a:lstStyle>
          <a:p>
            <a:pPr>
              <a:defRPr lang="en-US"/>
            </a:pPr>
            <a:endParaRPr lang="ru-RU"/>
          </a:p>
        </p:txBody>
      </p:sp>
      <p:sp>
        <p:nvSpPr>
          <p:cNvPr id="5" name="Номер слайда 4"/>
          <p:cNvSpPr>
            <a:spLocks noGrp="1"/>
          </p:cNvSpPr>
          <p:nvPr>
            <p:ph type="sldNum" sz="quarter" idx="12"/>
          </p:nvPr>
        </p:nvSpPr>
        <p:spPr/>
        <p:txBody>
          <a:bodyPr/>
          <a:lstStyle>
            <a:extLst/>
          </a:lstStyle>
          <a:p>
            <a:pPr>
              <a:defRPr lang="en-US"/>
            </a:pPr>
            <a:fld id="{3E5CBEE5-ABD3-0948-9DE4-5D1DF0AA6B08}" type="slidenum">
              <a:rPr lang="ru-RU" smtClean="0"/>
              <a:pPr>
                <a:defRPr lang="en-US"/>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pPr>
              <a:defRPr lang="en-US"/>
            </a:pPr>
            <a:fld id="{3E5C92ED-A3D3-0964-9DE4-5531DCAA6B00}" type="datetime1">
              <a:rPr lang="ru-RU" smtClean="0"/>
              <a:pPr>
                <a:defRPr lang="en-US"/>
              </a:pPr>
              <a:t>25.03.2022</a:t>
            </a:fld>
            <a:endParaRPr lang="ru-RU"/>
          </a:p>
        </p:txBody>
      </p:sp>
      <p:sp>
        <p:nvSpPr>
          <p:cNvPr id="3" name="Нижний колонтитул 2"/>
          <p:cNvSpPr>
            <a:spLocks noGrp="1"/>
          </p:cNvSpPr>
          <p:nvPr>
            <p:ph type="ftr" sz="quarter" idx="11"/>
          </p:nvPr>
        </p:nvSpPr>
        <p:spPr/>
        <p:txBody>
          <a:bodyPr/>
          <a:lstStyle>
            <a:extLst/>
          </a:lstStyle>
          <a:p>
            <a:pPr>
              <a:defRPr lang="en-US"/>
            </a:pPr>
            <a:endParaRPr lang="ru-RU"/>
          </a:p>
        </p:txBody>
      </p:sp>
      <p:sp>
        <p:nvSpPr>
          <p:cNvPr id="4" name="Номер слайда 3"/>
          <p:cNvSpPr>
            <a:spLocks noGrp="1"/>
          </p:cNvSpPr>
          <p:nvPr>
            <p:ph type="sldNum" sz="quarter" idx="12"/>
          </p:nvPr>
        </p:nvSpPr>
        <p:spPr/>
        <p:txBody>
          <a:bodyPr/>
          <a:lstStyle>
            <a:extLst/>
          </a:lstStyle>
          <a:p>
            <a:pPr>
              <a:defRPr lang="en-US"/>
            </a:pPr>
            <a:fld id="{3E5C9C22-6CD3-096A-9DE4-9A3FD2AA6BCF}" type="slidenum">
              <a:rPr lang="ru-RU" smtClean="0"/>
              <a:pPr>
                <a:defRPr lang="en-US"/>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8969376" y="6407944"/>
            <a:ext cx="2560320" cy="365760"/>
          </a:xfrm>
        </p:spPr>
        <p:txBody>
          <a:bodyPr/>
          <a:lstStyle>
            <a:extLst/>
          </a:lstStyle>
          <a:p>
            <a:pPr>
              <a:defRPr lang="en-US"/>
            </a:pPr>
            <a:fld id="{3E5CB015-5BD3-0946-9DE4-AD13FEAA6BF8}" type="datetime1">
              <a:rPr lang="ru-RU" smtClean="0"/>
              <a:pPr>
                <a:defRPr lang="en-US"/>
              </a:pPr>
              <a:t>25.03.2022</a:t>
            </a:fld>
            <a:endParaRPr lang="ru-RU"/>
          </a:p>
        </p:txBody>
      </p:sp>
      <p:sp>
        <p:nvSpPr>
          <p:cNvPr id="6" name="Нижний колонтитул 5"/>
          <p:cNvSpPr>
            <a:spLocks noGrp="1"/>
          </p:cNvSpPr>
          <p:nvPr>
            <p:ph type="ftr" sz="quarter" idx="11"/>
          </p:nvPr>
        </p:nvSpPr>
        <p:spPr/>
        <p:txBody>
          <a:bodyPr/>
          <a:lstStyle>
            <a:extLst/>
          </a:lstStyle>
          <a:p>
            <a:pPr>
              <a:defRPr lang="en-US"/>
            </a:pPr>
            <a:endParaRPr lang="ru-RU"/>
          </a:p>
        </p:txBody>
      </p:sp>
      <p:sp>
        <p:nvSpPr>
          <p:cNvPr id="7" name="Номер слайда 6"/>
          <p:cNvSpPr>
            <a:spLocks noGrp="1"/>
          </p:cNvSpPr>
          <p:nvPr>
            <p:ph type="sldNum" sz="quarter" idx="12"/>
          </p:nvPr>
        </p:nvSpPr>
        <p:spPr/>
        <p:txBody>
          <a:bodyPr/>
          <a:lstStyle>
            <a:extLst/>
          </a:lstStyle>
          <a:p>
            <a:pPr>
              <a:defRPr lang="en-US"/>
            </a:pPr>
            <a:fld id="{3E5CA443-0DD3-0952-9DE4-FB07EAAA6BAE}" type="slidenum">
              <a:rPr lang="ru-RU" smtClean="0"/>
              <a:pPr>
                <a:defRPr lang="en-US"/>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pPr>
              <a:defRPr lang="en-US"/>
            </a:pPr>
            <a:fld id="{3E5CB2F2-BCD3-0944-9DE4-4A11FCAA6B1F}" type="datetime1">
              <a:rPr lang="ru-RU" smtClean="0"/>
              <a:pPr>
                <a:defRPr lang="en-US"/>
              </a:pPr>
              <a:t>25.03.2022</a:t>
            </a:fld>
            <a:endParaRPr lang="ru-RU"/>
          </a:p>
        </p:txBody>
      </p:sp>
      <p:sp>
        <p:nvSpPr>
          <p:cNvPr id="6" name="Нижний колонтитул 5"/>
          <p:cNvSpPr>
            <a:spLocks noGrp="1"/>
          </p:cNvSpPr>
          <p:nvPr>
            <p:ph type="ftr" sz="quarter" idx="11"/>
          </p:nvPr>
        </p:nvSpPr>
        <p:spPr>
          <a:xfrm>
            <a:off x="5840097" y="6407945"/>
            <a:ext cx="3134241" cy="365125"/>
          </a:xfrm>
        </p:spPr>
        <p:txBody>
          <a:bodyPr/>
          <a:lstStyle>
            <a:lvl1pPr>
              <a:defRPr>
                <a:solidFill>
                  <a:schemeClr val="tx1"/>
                </a:solidFill>
              </a:defRPr>
            </a:lvl1pPr>
            <a:extLst/>
          </a:lstStyle>
          <a:p>
            <a:pPr>
              <a:defRPr lang="en-US"/>
            </a:pPr>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pPr>
              <a:defRPr lang="en-US"/>
            </a:pPr>
            <a:fld id="{3E5CCEFE-B0D3-0938-9DE4-466D80AA6B13}" type="slidenum">
              <a:rPr lang="ru-RU" smtClean="0"/>
              <a:pPr>
                <a:defRPr lang="en-US"/>
              </a:pPr>
              <a:t>‹#›</a:t>
            </a:fld>
            <a:endParaRPr lang="ru-RU"/>
          </a:p>
        </p:txBody>
      </p:sp>
      <p:sp>
        <p:nvSpPr>
          <p:cNvPr id="2" name="Заголовок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8056" y="5791253"/>
            <a:ext cx="4536419"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8056" y="5791253"/>
            <a:ext cx="4536419"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609600" y="1481329"/>
            <a:ext cx="109728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pPr>
              <a:defRPr lang="en-US"/>
            </a:pPr>
            <a:fld id="{3E5CB9FA-B4D3-094F-9DE4-421AF7AA6B17}" type="datetime1">
              <a:rPr lang="ru-RU" smtClean="0"/>
              <a:pPr>
                <a:defRPr lang="en-US"/>
              </a:pPr>
              <a:t>25.03.2022</a:t>
            </a:fld>
            <a:endParaRPr lang="ru-RU"/>
          </a:p>
        </p:txBody>
      </p:sp>
      <p:sp>
        <p:nvSpPr>
          <p:cNvPr id="22" name="Нижний колонтитул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pPr>
              <a:defRPr lang="en-US"/>
            </a:pPr>
            <a:endParaRPr lang="ru-RU"/>
          </a:p>
        </p:txBody>
      </p:sp>
      <p:sp>
        <p:nvSpPr>
          <p:cNvPr id="18" name="Номер слайда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pPr>
              <a:defRPr lang="en-US"/>
            </a:pPr>
            <a:fld id="{3E5CBEE1-AFD3-0948-9DE4-591DF0AA6B0C}" type="slidenum">
              <a:rPr lang="ru-RU" smtClean="0"/>
              <a:pPr>
                <a:defRPr lang="en-US"/>
              </a:pPr>
              <a:t>‹#›</a:t>
            </a:fld>
            <a:endParaRPr lang="ru-RU"/>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sldNum="0"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2"/>
          <p:cNvPicPr>
            <a:picLocks noChangeAspect="1"/>
            <a:extLst>
              <a:ext uri="smNativeData">
                <pr:smNativeData xmlns="" xmlns:p14="http://schemas.microsoft.com/office/powerpoint/2010/main" xmlns:pr="smNativeData" val="SMDATA_15_NlMAYRMAAAAlAAAAEQAAAC0AAAAAkAAAAEgAAACQAAAASAAAAAAAAAAAAAAAAAAAAAEAAABQAAAAAAAAAAAA4D8AAAAAAADgPwAAAAAAAOA/AAAAAAAA4D8AAAAAAADgPwAAAAAAAOA/AAAAAAAA4D8AAAAAAADgPwAAAAAAAOA/AAAAAAAA4D8CAAAAjAAAAAAAAAAAAAAAtx5C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f29UKAAAAACgAAAAoAAAAZAAAAGQAAAAAAAAAzMzMAAAAAABQAAAAUAAAAGQAAABkAAAAAAAAAAcAAAA4AAAAAAAAAAAAAAAAAAAA////AAAAAAAAAAAAAAAAAAAAAAAAAAAAAAAAAAAAAABkAAAAZAAAAAAAAAAjAAAABAAAAGQAAAAXAAAAFAAAAAAAAAAAAAAA/38AAP9/AAAAAAAACQAAAAQAAAAAAAAADAAAABAAAAAAAAAAAAAAAAAAAAAAAAAAHgAAAGgAAAAAAAAAAAAAAAAAAAAAAAAAAAAAABAnAAAQJwAAAAAAAAAAAAAAAAAAAAAAAAAAAAAAAAAAAAAAAAAAAAAUAAAAAAAAAMDA/wAAAAAAZAAAADIAAAAAAAAAZAAAAAAAAAB/f38ACgAAAB8AAABUAAAAtx5CBf///wEAAAAAAAAAAAAAAAAAAAAAAAAAAAAAAAAAAAAAAAAAAAAAAAJ/f38A39vVA8zMzADAwP8Af39/AAAAAAAAAAAAAAAAAP///wAAAAAAIQAAABgAAAAUAAAA8ggAAIsAAAC4QQAA/SQAABAAAAAmAAAACAAAAP//////////"/>
              </a:ext>
            </a:extLst>
          </p:cNvPicPr>
          <p:nvPr/>
        </p:nvPicPr>
        <p:blipFill>
          <a:blip r:embed="rId2" cstate="print"/>
          <a:stretch>
            <a:fillRect/>
          </a:stretch>
        </p:blipFill>
        <p:spPr>
          <a:xfrm>
            <a:off x="1454149" y="88265"/>
            <a:ext cx="9229091" cy="5924550"/>
          </a:xfrm>
          <a:prstGeom prst="rect">
            <a:avLst/>
          </a:prstGeom>
          <a:noFill/>
          <a:ln>
            <a:noFill/>
          </a:ln>
          <a:effectLst/>
        </p:spPr>
      </p:pic>
      <p:sp>
        <p:nvSpPr>
          <p:cNvPr id="3" name="TextBox 3"/>
          <p:cNvSpPr>
            <a:extLst>
              <a:ext uri="smNativeData">
                <pr:smNativeData xmlns="" xmlns:p14="http://schemas.microsoft.com/office/powerpoint/2010/main" xmlns:pr="smNativeData" val="SMDATA_13_NlMAYRMAAAAlAAAAZAAAAE0AAAAAkAAAAEgAAACQAAAASAAAAAAAAAAAAAAAAAAAAAEAAABQAAAAAAAAAAAA4D8AAAAAAADgPwAAAAAAAOA/AAAAAAAA4D8AAAAAAADgPwAAAAAAAOA/AAAAAAAA4D8AAAAAAADgPwAAAAAAAOA/AAAAAAAA4D8CAAAAjAAAAAAAAAAAAAAAtx5C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f29UKAAAAACgAAAAoAAAAZAAAAGQAAAAAAAAAzMzMAAAAAABQAAAAUAAAAGQAAABkAAAAAAAAABcAAAAUAAAAAAAAAAAAAAD/fwAA/38AAAAAAAAJAAAABAAAAGmrjgAMAAAAEAAAAAAAAAAAAAAAAAAAAAAAAAAeAAAAaAAAAAAAAAAAAAAAAAAAAAAAAAAAAAAAECcAABAnAAAAAAAAAAAAAAAAAAAAAAAAAAAAAAAAAAAAAAAAAAAAABQAAAAAAAAAwMD/AAAAAABkAAAAMgAAAAAAAABkAAAAAAAAAH9/fwAKAAAAHwAAAFQAAAC3HkIF////AQAAAAAAAAAAAAAAAAAAAAAAAAAAAAAAAAAAAAAAAAAAAAAAAH9/fwDf29UDzMzMAMDA/wB/f38AAAAAAAAAAAAAAAAAAAAAAAAAAAAhAAAAGAAAABQAAAB7DAAAKhwAAJo9AAD9JAAAECAAACYAAAAIAAAA//////////8="/>
              </a:ext>
            </a:extLst>
          </p:cNvSpPr>
          <p:nvPr/>
        </p:nvSpPr>
        <p:spPr>
          <a:xfrm>
            <a:off x="1951040" y="4420560"/>
            <a:ext cx="7985125" cy="1434465"/>
          </a:xfrm>
          <a:prstGeom prst="rect">
            <a:avLst/>
          </a:prstGeom>
          <a:noFill/>
          <a:ln>
            <a:noFill/>
          </a:ln>
          <a:effectLst/>
        </p:spPr>
        <p:txBody>
          <a:bodyPr vert="horz" wrap="square" lIns="91440" tIns="45720" rIns="91440" bIns="45720" numCol="1" spcCol="215900" anchor="t"/>
          <a:lstStyle/>
          <a:p>
            <a:pPr algn="ctr">
              <a:defRPr lang="ru-RU"/>
            </a:pPr>
            <a:endParaRPr lang="ru-RU" sz="2800" b="1" dirty="0">
              <a:latin typeface="Times New Roman" pitchFamily="1" charset="-52"/>
              <a:ea typeface="Gill Sans MT" charset="0"/>
              <a:cs typeface="Times New Roman" pitchFamily="1" charset="-52"/>
            </a:endParaRPr>
          </a:p>
          <a:p>
            <a:pPr algn="ctr">
              <a:defRPr lang="ru-RU"/>
            </a:pPr>
            <a:r>
              <a:rPr lang="ru-RU" sz="2800" b="1" dirty="0" smtClean="0">
                <a:latin typeface="Times New Roman" pitchFamily="1" charset="-52"/>
                <a:ea typeface="Gill Sans MT" charset="0"/>
                <a:cs typeface="Times New Roman" pitchFamily="1" charset="-52"/>
              </a:rPr>
              <a:t>«Центр защиты </a:t>
            </a:r>
            <a:r>
              <a:rPr lang="ru-RU" sz="2800" b="1" dirty="0">
                <a:latin typeface="Times New Roman" pitchFamily="1" charset="-52"/>
                <a:ea typeface="Gill Sans MT" charset="0"/>
                <a:cs typeface="Times New Roman" pitchFamily="1" charset="-52"/>
              </a:rPr>
              <a:t>прав потребителей»</a:t>
            </a:r>
          </a:p>
        </p:txBody>
      </p:sp>
      <p:sp>
        <p:nvSpPr>
          <p:cNvPr id="5" name="AutoShape 2" descr="https://powerpoint.officeapps.live.com/pods/GetClipboardImage.ashx?Id=ab87101d-53f0-47a6-8ef3-eaf13d7a136e&amp;DC=PNL1&amp;pkey=07161c11-0467-4f08-b883-c13eb2453972&amp;wdoverrides=GetClipboardImageEnabled:true"/>
          <p:cNvSpPr>
            <a:extLst>
              <a:ext uri="smNativeData">
                <pr:smNativeData xmlns="" xmlns:p14="http://schemas.microsoft.com/office/powerpoint/2010/main" xmlns:pr="smNativeData" val="SMDATA_13_NlMAYRMAAAAlAAAAZAAAAC0AAAAAkAAAAEgAAACQAAAASAAAAAAAAAAAAAAAAAAAAAEAAABQAAAAAAAAAAAA4D8AAAAAAADgPwAAAAAAAOA/AAAAAAAA4D8AAAAAAADgPwAAAAAAAOA/AAAAAAAA4D8AAAAAAADgPwAAAAAAAOA/AAAAAAAA4D8CAAAAjAAAAAAAAAAAAAAAtx5C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f29UKAAAAACgAAAAoAAAAZAAAAGQAAAAAAAAAzMzMAAAAAABQAAAAUAAAAGQAAABkAAAAAAAAABcAAAAUAAAAAAAAAAAAAAD/fwAA/38AAAAAAAAJAAAABAAAAAffu3IMAAAAEAAAAAAAAAAAAAAAAAAAAAAAAAAeAAAAaAAAAAAAAAAAAAAAAAAAAAAAAAAAAAAAECcAABAnAAAAAAAAAAAAAAAAAAAAAAAAAAAAAAAAAAAAAAAAAAAAABQAAAAAAAAAwMD/AAAAAABkAAAAMgAAAAAAAABkAAAAAAAAAH9/fwAKAAAAHwAAAFQAAAC3HkIF////AQAAAAAAAAAAAAAAAAAAAAAAAAAAAAAAAAAAAAAAAAAAAAAAAH9/fwDf29UDzMzMAMDA/wB/f38AAAAAAAAAAAAAAAAAAAAAAAAAAAAhAAAAGAAAABQAAACQJAAAKBQAAHAmAAAIFgAAEAAAACYAAAAIAAAA//////////8="/>
              </a:ext>
            </a:extLst>
          </p:cNvSpPr>
          <p:nvPr/>
        </p:nvSpPr>
        <p:spPr>
          <a:xfrm>
            <a:off x="5943600" y="3276600"/>
            <a:ext cx="304800" cy="304800"/>
          </a:xfrm>
          <a:prstGeom prst="rect">
            <a:avLst/>
          </a:prstGeom>
          <a:noFill/>
          <a:ln>
            <a:noFill/>
          </a:ln>
          <a:effectLst/>
        </p:spPr>
        <p:txBody>
          <a:bodyPr vert="horz" wrap="square" lIns="91440" tIns="45720" rIns="91440" bIns="45720" numCol="1" spcCol="215900" anchor="t"/>
          <a:lstStyle/>
          <a:p>
            <a:pPr>
              <a:defRPr lang="ru-RU"/>
            </a:pPr>
            <a:endParaRPr/>
          </a:p>
        </p:txBody>
      </p:sp>
      <p:sp>
        <p:nvSpPr>
          <p:cNvPr id="6" name="AutoShape 4" descr="https://powerpoint.officeapps.live.com/pods/GetClipboardImage.ashx?Id=ab87101d-53f0-47a6-8ef3-eaf13d7a136e&amp;DC=PNL1&amp;pkey=07161c11-0467-4f08-b883-c13eb2453972&amp;wdoverrides=GetClipboardImageEnabled:true"/>
          <p:cNvSpPr>
            <a:extLst>
              <a:ext uri="smNativeData">
                <pr:smNativeData xmlns="" xmlns:p14="http://schemas.microsoft.com/office/powerpoint/2010/main" xmlns:pr="smNativeData" val="SMDATA_13_NlMAYRMAAAAlAAAAZAAAAC0AAAAAkAAAAEgAAACQAAAASAAAAAAAAAAAAAAAAAAAAAEAAABQAAAAAAAAAAAA4D8AAAAAAADgPwAAAAAAAOA/AAAAAAAA4D8AAAAAAADgPwAAAAAAAOA/AAAAAAAA4D8AAAAAAADgPwAAAAAAAOA/AAAAAAAA4D8CAAAAjAAAAAAAAAAAAAAAtx5C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f29UKAAAAACgAAAAoAAAAZAAAAGQAAAAAAAAAzMzMAAAAAABQAAAAUAAAAGQAAABkAAAAAAAAABcAAAAUAAAAAAAAAAAAAAD/fwAA/38AAAAAAAAJAAAABAAAAPgmEgwMAAAAEAAAAAAAAAAAAAAAAAAAAAAAAAAeAAAAaAAAAAAAAAAAAAAAAAAAAAAAAAAAAAAAECcAABAnAAAAAAAAAAAAAAAAAAAAAAAAAAAAAAAAAAAAAAAAAAAAABQAAAAAAAAAwMD/AAAAAABkAAAAMgAAAAAAAABkAAAAAAAAAH9/fwAKAAAAHwAAAFQAAAC3HkIF////AQAAAAAAAAAAAAAAAAAAAAAAAAAAAAAAAAAAAAAAAAAAAAAAAH9/fwDf29UDzMzMAMDA/wB/f38AAAAAAAAAAAAAAAAAAAAAAAAAAAAhAAAAGAAAABQAAACAJQAAGBUAAGAnAAD4FgAAEAAAACYAAAAIAAAA//////////8="/>
              </a:ext>
            </a:extLst>
          </p:cNvSpPr>
          <p:nvPr/>
        </p:nvSpPr>
        <p:spPr>
          <a:xfrm>
            <a:off x="6096000" y="3429000"/>
            <a:ext cx="304800" cy="304800"/>
          </a:xfrm>
          <a:prstGeom prst="rect">
            <a:avLst/>
          </a:prstGeom>
          <a:noFill/>
          <a:ln>
            <a:noFill/>
          </a:ln>
          <a:effectLst/>
        </p:spPr>
        <p:txBody>
          <a:bodyPr vert="horz" wrap="square" lIns="91440" tIns="45720" rIns="91440" bIns="45720" numCol="1" spcCol="215900" anchor="t"/>
          <a:lstStyle/>
          <a:p>
            <a:pPr>
              <a:defRPr lang="ru-RU"/>
            </a:pPr>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83180" y="1029907"/>
            <a:ext cx="6448469" cy="4609467"/>
          </a:xfrm>
          <a:prstGeom prst="rect">
            <a:avLst/>
          </a:prstGeom>
        </p:spPr>
        <p:txBody>
          <a:bodyPr wrap="square">
            <a:spAutoFit/>
          </a:bodyPr>
          <a:lstStyle/>
          <a:p>
            <a:pPr algn="just">
              <a:lnSpc>
                <a:spcPct val="120000"/>
              </a:lnSpc>
              <a:spcBef>
                <a:spcPts val="1000"/>
              </a:spcBef>
              <a:buClr>
                <a:srgbClr val="B71E42"/>
              </a:buClr>
            </a:pPr>
            <a:r>
              <a:rPr lang="ru-RU" sz="2400" dirty="0">
                <a:solidFill>
                  <a:schemeClr val="tx1">
                    <a:lumMod val="85000"/>
                    <a:lumOff val="15000"/>
                  </a:schemeClr>
                </a:solidFill>
                <a:latin typeface="Times New Roman" panose="02020603050405020304" pitchFamily="18" charset="0"/>
                <a:cs typeface="Times New Roman" panose="02020603050405020304" pitchFamily="18" charset="0"/>
              </a:rPr>
              <a:t>с</a:t>
            </a:r>
            <a:r>
              <a:rPr lang="ru-RU" sz="2400" dirty="0" smtClean="0">
                <a:solidFill>
                  <a:schemeClr val="tx1">
                    <a:lumMod val="85000"/>
                    <a:lumOff val="15000"/>
                  </a:schemeClr>
                </a:solidFill>
                <a:latin typeface="Times New Roman" panose="02020603050405020304" pitchFamily="18" charset="0"/>
                <a:cs typeface="Times New Roman" panose="02020603050405020304" pitchFamily="18" charset="0"/>
              </a:rPr>
              <a:t>роках </a:t>
            </a:r>
            <a:r>
              <a:rPr lang="ru-RU" sz="2400" dirty="0" smtClean="0">
                <a:solidFill>
                  <a:srgbClr val="000000"/>
                </a:solidFill>
                <a:latin typeface="Times New Roman" panose="02020603050405020304" pitchFamily="18" charset="0"/>
                <a:cs typeface="Times New Roman" panose="02020603050405020304" pitchFamily="18" charset="0"/>
              </a:rPr>
              <a:t>службы, сроках годности и гарантийном сроке, способах и условиях доставки, а также о сроках действия заключённого договора.</a:t>
            </a:r>
          </a:p>
          <a:p>
            <a:pPr marL="342900" lvl="0" indent="-342900" algn="just">
              <a:lnSpc>
                <a:spcPct val="120000"/>
              </a:lnSpc>
              <a:spcBef>
                <a:spcPts val="1000"/>
              </a:spcBef>
              <a:buClr>
                <a:srgbClr val="B71E42"/>
              </a:buClr>
              <a:buFont typeface="Arial" panose="020B0604020202020204" pitchFamily="34" charset="0"/>
              <a:buChar char="•"/>
            </a:pPr>
            <a:r>
              <a:rPr lang="ru-RU" sz="2400" dirty="0" smtClean="0">
                <a:solidFill>
                  <a:srgbClr val="000000"/>
                </a:solidFill>
                <a:latin typeface="Times New Roman" panose="02020603050405020304" pitchFamily="18" charset="0"/>
                <a:cs typeface="Times New Roman" panose="02020603050405020304" pitchFamily="18" charset="0"/>
              </a:rPr>
              <a:t>Кроме того, покупатель в случае приобретения сложно-технических товаров должен знать о возможности привлечения квалифицированных специалистов по подключению, наладке и пуску в эксплуатацию таких товаров.</a:t>
            </a:r>
            <a:endParaRPr lang="en-US" sz="2400" dirty="0">
              <a:solidFill>
                <a:srgbClr val="000000"/>
              </a:solidFill>
              <a:latin typeface="Times New Roman" panose="02020603050405020304" pitchFamily="18" charset="0"/>
              <a:cs typeface="Times New Roman" panose="02020603050405020304" pitchFamily="18" charset="0"/>
            </a:endParaRPr>
          </a:p>
          <a:p>
            <a:endParaRPr lang="ru-RU" altLang="ru-RU" sz="2600" dirty="0" smtClean="0">
              <a:solidFill>
                <a:schemeClr val="tx1">
                  <a:lumMod val="85000"/>
                  <a:lumOff val="15000"/>
                </a:schemeClr>
              </a:solidFill>
              <a:latin typeface="Times New Roman" panose="02020603050405020304" pitchFamily="18" charset="0"/>
              <a:cs typeface="Times New Roman" panose="02020603050405020304" pitchFamily="18" charset="0"/>
            </a:endParaRP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7228576" y="1029903"/>
            <a:ext cx="4537613" cy="3942692"/>
          </a:xfrm>
          <a:prstGeom prst="rect">
            <a:avLst/>
          </a:prstGeom>
        </p:spPr>
      </p:pic>
    </p:spTree>
    <p:extLst>
      <p:ext uri="{BB962C8B-B14F-4D97-AF65-F5344CB8AC3E}">
        <p14:creationId xmlns:p14="http://schemas.microsoft.com/office/powerpoint/2010/main" xmlns="" val="41597094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52767" y="783606"/>
            <a:ext cx="6096000" cy="5567678"/>
          </a:xfrm>
          <a:prstGeom prst="rect">
            <a:avLst/>
          </a:prstGeom>
        </p:spPr>
        <p:txBody>
          <a:bodyPr>
            <a:spAutoFit/>
          </a:bodyPr>
          <a:lstStyle/>
          <a:p>
            <a:pPr lvl="0">
              <a:lnSpc>
                <a:spcPct val="120000"/>
              </a:lnSpc>
              <a:spcBef>
                <a:spcPts val="1000"/>
              </a:spcBef>
              <a:buClr>
                <a:srgbClr val="B71E42"/>
              </a:buClr>
            </a:pPr>
            <a:r>
              <a:rPr lang="ru-RU" sz="2200" b="1" dirty="0" smtClean="0">
                <a:solidFill>
                  <a:srgbClr val="000000"/>
                </a:solidFill>
                <a:latin typeface="Times New Roman" panose="02020603050405020304" pitchFamily="18" charset="0"/>
                <a:cs typeface="Times New Roman" panose="02020603050405020304" pitchFamily="18" charset="0"/>
              </a:rPr>
              <a:t>В ст. 10 Закона «О защите прав потребителей» перечислено, какую информацию должен предоставить изготовитель (продавец, исполнитель) потребителю</a:t>
            </a:r>
            <a:r>
              <a:rPr lang="ru-RU" sz="2200" dirty="0" smtClean="0">
                <a:solidFill>
                  <a:srgbClr val="000000"/>
                </a:solidFill>
                <a:latin typeface="Times New Roman" panose="02020603050405020304" pitchFamily="18" charset="0"/>
                <a:cs typeface="Times New Roman" panose="02020603050405020304" pitchFamily="18" charset="0"/>
              </a:rPr>
              <a:t>.</a:t>
            </a:r>
          </a:p>
          <a:p>
            <a:pPr marL="342900" lvl="0" indent="-342900">
              <a:lnSpc>
                <a:spcPct val="120000"/>
              </a:lnSpc>
              <a:spcBef>
                <a:spcPts val="1000"/>
              </a:spcBef>
              <a:buClr>
                <a:srgbClr val="B71E42"/>
              </a:buClr>
              <a:buFont typeface="Arial" panose="020B0604020202020204" pitchFamily="34" charset="0"/>
              <a:buChar char="•"/>
            </a:pPr>
            <a:r>
              <a:rPr lang="ru-RU" sz="2400" dirty="0" smtClean="0">
                <a:solidFill>
                  <a:srgbClr val="000000"/>
                </a:solidFill>
                <a:latin typeface="Times New Roman" panose="02020603050405020304" pitchFamily="18" charset="0"/>
                <a:cs typeface="Times New Roman" panose="02020603050405020304" pitchFamily="18" charset="0"/>
              </a:rPr>
              <a:t>Такая информация должна быть в письменной форме (для импортных товаров на русском языке).</a:t>
            </a:r>
          </a:p>
          <a:p>
            <a:pPr marL="342900" lvl="0" indent="-342900">
              <a:lnSpc>
                <a:spcPct val="120000"/>
              </a:lnSpc>
              <a:spcBef>
                <a:spcPts val="1000"/>
              </a:spcBef>
              <a:buClr>
                <a:srgbClr val="B71E42"/>
              </a:buClr>
              <a:buFont typeface="Arial" panose="020B0604020202020204" pitchFamily="34" charset="0"/>
              <a:buChar char="•"/>
            </a:pPr>
            <a:r>
              <a:rPr lang="ru-RU" sz="2400" dirty="0" smtClean="0">
                <a:solidFill>
                  <a:srgbClr val="000000"/>
                </a:solidFill>
                <a:latin typeface="Times New Roman" panose="02020603050405020304" pitchFamily="18" charset="0"/>
                <a:cs typeface="Times New Roman" panose="02020603050405020304" pitchFamily="18" charset="0"/>
              </a:rPr>
              <a:t>Покупатель должен знать, был ли приобретаемый им товар в употреблении и устранялся ли в нем недостаток.</a:t>
            </a:r>
          </a:p>
          <a:p>
            <a:pPr lvl="0">
              <a:lnSpc>
                <a:spcPct val="120000"/>
              </a:lnSpc>
              <a:spcBef>
                <a:spcPts val="1000"/>
              </a:spcBef>
              <a:buClr>
                <a:srgbClr val="B71E42"/>
              </a:buClr>
            </a:pPr>
            <a:endParaRPr lang="en-US" sz="2200" dirty="0">
              <a:solidFill>
                <a:srgbClr val="000000"/>
              </a:solidFill>
              <a:latin typeface="Times New Roman" panose="02020603050405020304" pitchFamily="18" charset="0"/>
              <a:cs typeface="Times New Roman" panose="02020603050405020304" pitchFamily="18" charset="0"/>
            </a:endParaRPr>
          </a:p>
          <a:p>
            <a:endParaRPr lang="ru-RU" altLang="ru-RU" sz="2600" dirty="0" smtClean="0">
              <a:solidFill>
                <a:schemeClr val="tx1">
                  <a:lumMod val="85000"/>
                  <a:lumOff val="15000"/>
                </a:schemeClr>
              </a:solidFill>
              <a:latin typeface="Times New Roman" panose="02020603050405020304" pitchFamily="18" charset="0"/>
              <a:cs typeface="Times New Roman" panose="02020603050405020304" pitchFamily="18" charset="0"/>
            </a:endParaRP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7228576" y="1029903"/>
            <a:ext cx="4537613" cy="3942692"/>
          </a:xfrm>
          <a:prstGeom prst="rect">
            <a:avLst/>
          </a:prstGeom>
        </p:spPr>
      </p:pic>
    </p:spTree>
    <p:extLst>
      <p:ext uri="{BB962C8B-B14F-4D97-AF65-F5344CB8AC3E}">
        <p14:creationId xmlns:p14="http://schemas.microsoft.com/office/powerpoint/2010/main" xmlns="" val="34296571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52767" y="1698006"/>
            <a:ext cx="6096000" cy="3686137"/>
          </a:xfrm>
          <a:prstGeom prst="rect">
            <a:avLst/>
          </a:prstGeom>
        </p:spPr>
        <p:txBody>
          <a:bodyPr>
            <a:spAutoFit/>
          </a:bodyPr>
          <a:lstStyle/>
          <a:p>
            <a:pPr marL="342900" lvl="0" indent="-342900">
              <a:lnSpc>
                <a:spcPct val="120000"/>
              </a:lnSpc>
              <a:spcBef>
                <a:spcPts val="1000"/>
              </a:spcBef>
              <a:buClr>
                <a:srgbClr val="B71E42"/>
              </a:buClr>
              <a:buFont typeface="Arial" panose="020B0604020202020204" pitchFamily="34" charset="0"/>
              <a:buChar char="•"/>
            </a:pPr>
            <a:r>
              <a:rPr lang="ru-RU" sz="2400" dirty="0" smtClean="0">
                <a:solidFill>
                  <a:srgbClr val="000000"/>
                </a:solidFill>
                <a:latin typeface="Times New Roman" panose="02020603050405020304" pitchFamily="18" charset="0"/>
                <a:cs typeface="Times New Roman" panose="02020603050405020304" pitchFamily="18" charset="0"/>
              </a:rPr>
              <a:t>Информация о товаре прилагается к товару в форме технической документации, на этикетках, путем нанесения маркировки или другим способом, установленным для отдельных видов товаров.</a:t>
            </a:r>
          </a:p>
          <a:p>
            <a:pPr lvl="0">
              <a:lnSpc>
                <a:spcPct val="120000"/>
              </a:lnSpc>
              <a:spcBef>
                <a:spcPts val="1000"/>
              </a:spcBef>
              <a:buClr>
                <a:srgbClr val="B71E42"/>
              </a:buClr>
            </a:pPr>
            <a:endParaRPr lang="en-US" sz="2200" dirty="0">
              <a:solidFill>
                <a:srgbClr val="000000"/>
              </a:solidFill>
              <a:latin typeface="Times New Roman" panose="02020603050405020304" pitchFamily="18" charset="0"/>
              <a:cs typeface="Times New Roman" panose="02020603050405020304" pitchFamily="18" charset="0"/>
            </a:endParaRPr>
          </a:p>
          <a:p>
            <a:endParaRPr lang="ru-RU" altLang="ru-RU" sz="2600" dirty="0" smtClean="0">
              <a:solidFill>
                <a:schemeClr val="tx1">
                  <a:lumMod val="85000"/>
                  <a:lumOff val="15000"/>
                </a:schemeClr>
              </a:solidFill>
              <a:latin typeface="Times New Roman" panose="02020603050405020304" pitchFamily="18" charset="0"/>
              <a:cs typeface="Times New Roman" panose="02020603050405020304" pitchFamily="18" charset="0"/>
            </a:endParaRP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7228576" y="1029903"/>
            <a:ext cx="4537613" cy="3942692"/>
          </a:xfrm>
          <a:prstGeom prst="rect">
            <a:avLst/>
          </a:prstGeom>
        </p:spPr>
      </p:pic>
    </p:spTree>
    <p:extLst>
      <p:ext uri="{BB962C8B-B14F-4D97-AF65-F5344CB8AC3E}">
        <p14:creationId xmlns:p14="http://schemas.microsoft.com/office/powerpoint/2010/main" xmlns="" val="16079468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noChangeArrowheads="1"/>
            <a:extLst>
              <a:ext uri="smNativeData">
                <pr:smNativeData xmlns="" xmlns:p14="http://schemas.microsoft.com/office/powerpoint/2010/main" xmlns:pr="smNativeData" val="SMDATA_13_NlMAY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f29UKAAAAACgAAAAoAAAAZAAAAGQAAAAAAAAAzMzMAAAAAABQAAAAUAAAAGQAAABkAAAAAAAAABcAAAAUAAAAAAAAAAAAAAD/fwAA/38AAAAAAAAJAAAABAAAAKf///8MAAAAEAAAAAAAAAAAAAAAAAAAAAAAAAAeAAAAaAAAAAAAAAAAAAAAAAAAAAAAAAAAAAAAECcAABAnAAAAAAAAAAAAAAAAAAAAAAAAAAAAAAAAAAAAAAAAAAAAABQAAAAAAAAAwMD/AAAAAABkAAAAMgAAAAAAAABkAAAAAAAAAH9/fwAKAAAAHwAAAFQAAAD///8A////AQAAAAAAAAAAAAAAAAAAAAAAAAAAAAAAAAAAAAAAAAAAAAAAAH9/fwDf29UDzMzMAMDA/wB/f38AAAAAAAAAAAAAAAAAAAAAAAAAAAAhAAAAGAAAABQAAADuCAAAZgwAAOorAAAuJQAAAAAAACYAAAAIAAAAASAAAAAAAAA="/>
              </a:ext>
            </a:extLst>
          </p:cNvSpPr>
          <p:nvPr>
            <p:ph idx="1"/>
          </p:nvPr>
        </p:nvSpPr>
        <p:spPr>
          <a:xfrm>
            <a:off x="313511" y="2049145"/>
            <a:ext cx="7444453" cy="4028440"/>
          </a:xfrm>
        </p:spPr>
        <p:txBody>
          <a:bodyPr vert="horz" wrap="square" lIns="91440" tIns="45720" rIns="91440" bIns="45720" numCol="1" spcCol="215900" anchor="t">
            <a:prstTxWarp prst="textNoShape">
              <a:avLst/>
            </a:prstTxWarp>
          </a:bodyPr>
          <a:lstStyle/>
          <a:p>
            <a:pPr marL="0" indent="0">
              <a:buNone/>
            </a:pPr>
            <a:r>
              <a:rPr lang="ru-RU" sz="2400" b="1" dirty="0" smtClean="0">
                <a:solidFill>
                  <a:schemeClr val="tx1">
                    <a:lumMod val="85000"/>
                    <a:lumOff val="15000"/>
                  </a:schemeClr>
                </a:solidFill>
                <a:latin typeface="Times New Roman" panose="02020603050405020304" pitchFamily="18" charset="0"/>
                <a:cs typeface="Times New Roman" panose="02020603050405020304" pitchFamily="18" charset="0"/>
              </a:rPr>
              <a:t>Не допускается </a:t>
            </a:r>
            <a:r>
              <a:rPr lang="ru-RU" sz="2400" b="1" dirty="0">
                <a:solidFill>
                  <a:schemeClr val="tx1">
                    <a:lumMod val="85000"/>
                    <a:lumOff val="15000"/>
                  </a:schemeClr>
                </a:solidFill>
                <a:latin typeface="Times New Roman" panose="02020603050405020304" pitchFamily="18" charset="0"/>
                <a:cs typeface="Times New Roman" panose="02020603050405020304" pitchFamily="18" charset="0"/>
              </a:rPr>
              <a:t>дистанционная продажа следующих </a:t>
            </a:r>
            <a:r>
              <a:rPr lang="ru-RU" sz="2400" b="1" dirty="0" smtClean="0">
                <a:solidFill>
                  <a:schemeClr val="tx1">
                    <a:lumMod val="85000"/>
                    <a:lumOff val="15000"/>
                  </a:schemeClr>
                </a:solidFill>
                <a:latin typeface="Times New Roman" panose="02020603050405020304" pitchFamily="18" charset="0"/>
                <a:cs typeface="Times New Roman" panose="02020603050405020304" pitchFamily="18" charset="0"/>
              </a:rPr>
              <a:t>товаров:</a:t>
            </a:r>
          </a:p>
          <a:p>
            <a:r>
              <a:rPr lang="ru-RU" sz="2400" dirty="0" smtClean="0">
                <a:solidFill>
                  <a:schemeClr val="tx1">
                    <a:lumMod val="85000"/>
                    <a:lumOff val="15000"/>
                  </a:schemeClr>
                </a:solidFill>
                <a:latin typeface="Times New Roman" panose="02020603050405020304" pitchFamily="18" charset="0"/>
                <a:cs typeface="Times New Roman" panose="02020603050405020304" pitchFamily="18" charset="0"/>
              </a:rPr>
              <a:t>алкогольная </a:t>
            </a:r>
            <a:r>
              <a:rPr lang="ru-RU" sz="2400" dirty="0">
                <a:solidFill>
                  <a:schemeClr val="tx1">
                    <a:lumMod val="85000"/>
                    <a:lumOff val="15000"/>
                  </a:schemeClr>
                </a:solidFill>
                <a:latin typeface="Times New Roman" panose="02020603050405020304" pitchFamily="18" charset="0"/>
                <a:cs typeface="Times New Roman" panose="02020603050405020304" pitchFamily="18" charset="0"/>
              </a:rPr>
              <a:t>продукция;</a:t>
            </a:r>
          </a:p>
          <a:p>
            <a:r>
              <a:rPr lang="ru-RU" sz="2400" dirty="0" smtClean="0">
                <a:solidFill>
                  <a:schemeClr val="tx1">
                    <a:lumMod val="85000"/>
                    <a:lumOff val="15000"/>
                  </a:schemeClr>
                </a:solidFill>
                <a:latin typeface="Times New Roman" panose="02020603050405020304" pitchFamily="18" charset="0"/>
                <a:cs typeface="Times New Roman" panose="02020603050405020304" pitchFamily="18" charset="0"/>
              </a:rPr>
              <a:t>лекарственные </a:t>
            </a:r>
            <a:r>
              <a:rPr lang="ru-RU" sz="2400" dirty="0">
                <a:solidFill>
                  <a:schemeClr val="tx1">
                    <a:lumMod val="85000"/>
                    <a:lumOff val="15000"/>
                  </a:schemeClr>
                </a:solidFill>
                <a:latin typeface="Times New Roman" panose="02020603050405020304" pitchFamily="18" charset="0"/>
                <a:cs typeface="Times New Roman" panose="02020603050405020304" pitchFamily="18" charset="0"/>
              </a:rPr>
              <a:t>средства;</a:t>
            </a:r>
          </a:p>
          <a:p>
            <a:r>
              <a:rPr lang="ru-RU" sz="2400" dirty="0" smtClean="0">
                <a:solidFill>
                  <a:schemeClr val="tx1">
                    <a:lumMod val="85000"/>
                    <a:lumOff val="15000"/>
                  </a:schemeClr>
                </a:solidFill>
                <a:latin typeface="Times New Roman" panose="02020603050405020304" pitchFamily="18" charset="0"/>
                <a:cs typeface="Times New Roman" panose="02020603050405020304" pitchFamily="18" charset="0"/>
              </a:rPr>
              <a:t>товары</a:t>
            </a:r>
            <a:r>
              <a:rPr lang="ru-RU" sz="2400" dirty="0">
                <a:solidFill>
                  <a:schemeClr val="tx1">
                    <a:lumMod val="85000"/>
                    <a:lumOff val="15000"/>
                  </a:schemeClr>
                </a:solidFill>
                <a:latin typeface="Times New Roman" panose="02020603050405020304" pitchFamily="18" charset="0"/>
                <a:cs typeface="Times New Roman" panose="02020603050405020304" pitchFamily="18" charset="0"/>
              </a:rPr>
              <a:t>, свободная реализация которых запрещена или </a:t>
            </a:r>
            <a:r>
              <a:rPr lang="ru-RU" sz="2400" dirty="0" smtClean="0">
                <a:solidFill>
                  <a:schemeClr val="tx1">
                    <a:lumMod val="85000"/>
                    <a:lumOff val="15000"/>
                  </a:schemeClr>
                </a:solidFill>
                <a:latin typeface="Times New Roman" panose="02020603050405020304" pitchFamily="18" charset="0"/>
                <a:cs typeface="Times New Roman" panose="02020603050405020304" pitchFamily="18" charset="0"/>
              </a:rPr>
              <a:t>ограничена законодательством </a:t>
            </a:r>
            <a:r>
              <a:rPr lang="ru-RU" sz="2400" dirty="0">
                <a:solidFill>
                  <a:schemeClr val="tx1">
                    <a:lumMod val="85000"/>
                    <a:lumOff val="15000"/>
                  </a:schemeClr>
                </a:solidFill>
                <a:latin typeface="Times New Roman" panose="02020603050405020304" pitchFamily="18" charset="0"/>
                <a:cs typeface="Times New Roman" panose="02020603050405020304" pitchFamily="18" charset="0"/>
              </a:rPr>
              <a:t>Российской Федерации.</a:t>
            </a:r>
          </a:p>
          <a:p>
            <a:pPr marL="0" indent="0">
              <a:buNone/>
            </a:pPr>
            <a:endParaRPr lang="ru-RU" sz="2400" dirty="0" smtClean="0">
              <a:latin typeface="Times New Roman" panose="02020603050405020304" pitchFamily="18" charset="0"/>
              <a:cs typeface="Times New Roman" panose="02020603050405020304" pitchFamily="18" charset="0"/>
            </a:endParaRPr>
          </a:p>
          <a:p>
            <a:pPr marL="0" indent="0">
              <a:lnSpc>
                <a:spcPct val="100000"/>
              </a:lnSpc>
              <a:spcBef>
                <a:spcPts val="850"/>
              </a:spcBef>
              <a:buNone/>
              <a:defRPr lang="en-US" sz="1200">
                <a:latin typeface="Times New Roman" pitchFamily="1" charset="-52"/>
                <a:ea typeface="Gill Sans MT" charset="0"/>
                <a:cs typeface="Times New Roman" pitchFamily="1" charset="-52"/>
              </a:defRPr>
            </a:pPr>
            <a:endParaRPr lang="en-US" dirty="0">
              <a:latin typeface="+mn-lt"/>
              <a:cs typeface="Times New Roman" pitchFamily="1" charset="-52"/>
            </a:endParaRPr>
          </a:p>
        </p:txBody>
      </p:sp>
      <p:sp>
        <p:nvSpPr>
          <p:cNvPr id="2" name="Заголовок 1"/>
          <p:cNvSpPr>
            <a:spLocks noGrp="1" noChangeArrowheads="1"/>
            <a:extLst>
              <a:ext uri="smNativeData">
                <pr:smNativeData xmlns="" xmlns:p14="http://schemas.microsoft.com/office/powerpoint/2010/main" xmlns:pr="smNativeData" val="SMDATA_13_NlMAY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f29U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QAAAAAAAAAAAAAAAAAAAAAAAAAAAAAAAAAAAAAAAAAAAAAAAH9/fwDf29UDzMzMAMDA/wB/f38AAAAAAAAAAAAAAAAAAAAAAAAAAAAhAAAAGAAAABQAAADuCAAA8wQAAAFEAADbCQAAAAAAACYAAAAIAAAAAQAAAAAAAAA="/>
              </a:ext>
            </a:extLst>
          </p:cNvSpPr>
          <p:nvPr>
            <p:ph type="title"/>
          </p:nvPr>
        </p:nvSpPr>
        <p:spPr>
          <a:xfrm>
            <a:off x="1864541" y="1030514"/>
            <a:ext cx="8934088" cy="487408"/>
          </a:xfrm>
        </p:spPr>
        <p:txBody>
          <a:bodyPr>
            <a:normAutofit fontScale="90000"/>
          </a:bodyPr>
          <a:lstStyle/>
          <a:p>
            <a:pPr>
              <a:defRPr lang="ru-RU" cap="all"/>
            </a:pPr>
            <a:r>
              <a:rPr lang="ru-RU" sz="24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Перечень товаров которые не могут быть проданы дистанционно</a:t>
            </a:r>
            <a:endParaRPr sz="24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5" name="Рисунок 4"/>
          <p:cNvPicPr>
            <a:picLocks noChangeAspect="1"/>
            <a:extLst>
              <a:ext uri="smNativeData">
                <pr:smNativeData xmlns="" xmlns:p14="http://schemas.microsoft.com/office/powerpoint/2010/main" xmlns:pr="smNativeData" val="SMDATA_15_NlMAYRMAAAAlAAAAEQAAAC0AAAAAkAAAAEgAAACQAAAASAAAAAAAAAAAAAAAAAAAAAEAAABQAAAAAAAAAAAA4D8AAAAAAADgPwAAAAAAAOA/AAAAAAAA4D8AAAAAAADgPwAAAAAAAOA/AAAAAAAA4D8AAAAAAADgPwAAAAAAAOA/AAAAAAAA4D8CAAAAjAAAAAAAAAAAAAAAtx5C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f29UKAAAAACgAAAAoAAAAZAAAAGQAAAAAAAAAzMzMAAAAAABQAAAAUAAAAGQAAABkAAAAAAAAAAcAAAA4AAAAAAAAAAAAAAAAAAAA////AAAAAAAAAAAAAAAAAAAAAAAAAAAAAAAAAAAAAABkAAAAZAAAAAAAAAAjAAAABAAAAGQAAAAXAAAAFAAAAAAAAAAAAAAA/38AAP9/AAAAAAAACQAAAAQAAAD/////DAAAABAAAAAAAAAAAAAAAAAAAAAAAAAAHgAAAGgAAAAAAAAAAAAAAAAAAAAAAAAAAAAAABAnAAAQJwAAAAAAAAAAAAAAAAAAAAAAAAAAAAAAAAAAAAAAAAAAAAAUAAAAAAAAAMDA/wAAAAAAZAAAADIAAAAAAAAAZAAAAAAAAAB/f38ACgAAAB8AAABUAAAAtx5CBf///wEAAAAAAAAAAAAAAAAAAAAAAAAAAAAAAAAAAAAAAAAAAAAAAAJ/f38A39vVA8zMzADAwP8Af39/AAAAAAAAAAAAAAAAAP///wAAAAAAIQAAABgAAAAUAAAAFj4AAJ4AAACmSAAA4AoAABAAAAAmAAAACAAAAP//////////"/>
              </a:ext>
            </a:extLst>
          </p:cNvPicPr>
          <p:nvPr/>
        </p:nvPicPr>
        <p:blipFill>
          <a:blip r:embed="rId2" cstate="print"/>
          <a:stretch>
            <a:fillRect/>
          </a:stretch>
        </p:blipFill>
        <p:spPr>
          <a:xfrm>
            <a:off x="147501" y="116024"/>
            <a:ext cx="1717040" cy="1667510"/>
          </a:xfrm>
          <a:prstGeom prst="rect">
            <a:avLst/>
          </a:prstGeom>
          <a:noFill/>
          <a:ln>
            <a:noFill/>
          </a:ln>
          <a:effectLst/>
        </p:spPr>
      </p:pic>
      <p:pic>
        <p:nvPicPr>
          <p:cNvPr id="7" name="Рисунок 6"/>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613585" y="2214880"/>
            <a:ext cx="4196147" cy="3331482"/>
          </a:xfrm>
          <a:prstGeom prst="rect">
            <a:avLst/>
          </a:prstGeom>
        </p:spPr>
      </p:pic>
    </p:spTree>
    <p:extLst>
      <p:ext uri="{BB962C8B-B14F-4D97-AF65-F5344CB8AC3E}">
        <p14:creationId xmlns:p14="http://schemas.microsoft.com/office/powerpoint/2010/main" xmlns="" val="27140493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87685" y="1541417"/>
            <a:ext cx="11425647" cy="3046988"/>
          </a:xfrm>
          <a:prstGeom prst="rect">
            <a:avLst/>
          </a:prstGeom>
        </p:spPr>
        <p:txBody>
          <a:bodyPr wrap="square">
            <a:spAutoFit/>
          </a:bodyPr>
          <a:lstStyle/>
          <a:p>
            <a:pPr algn="just"/>
            <a:r>
              <a:rPr lang="ru-RU" sz="2400" b="1" dirty="0" smtClean="0">
                <a:solidFill>
                  <a:schemeClr val="tx1">
                    <a:lumMod val="85000"/>
                    <a:lumOff val="15000"/>
                  </a:schemeClr>
                </a:solidFill>
                <a:latin typeface="Times New Roman" panose="02020603050405020304" pitchFamily="18" charset="0"/>
                <a:cs typeface="Times New Roman" panose="02020603050405020304" pitchFamily="18" charset="0"/>
              </a:rPr>
              <a:t>Федеральными </a:t>
            </a:r>
            <a:r>
              <a:rPr lang="ru-RU" sz="2400" b="1" dirty="0">
                <a:solidFill>
                  <a:schemeClr val="tx1">
                    <a:lumMod val="85000"/>
                    <a:lumOff val="15000"/>
                  </a:schemeClr>
                </a:solidFill>
                <a:latin typeface="Times New Roman" panose="02020603050405020304" pitchFamily="18" charset="0"/>
                <a:cs typeface="Times New Roman" panose="02020603050405020304" pitchFamily="18" charset="0"/>
              </a:rPr>
              <a:t>законами установлены запреты и ограничения в отношении таких товаров, как</a:t>
            </a:r>
            <a:r>
              <a:rPr lang="ru-RU" sz="2400" b="1" dirty="0" smtClean="0">
                <a:solidFill>
                  <a:schemeClr val="tx1">
                    <a:lumMod val="85000"/>
                    <a:lumOff val="15000"/>
                  </a:schemeClr>
                </a:solidFill>
                <a:latin typeface="Times New Roman" panose="02020603050405020304" pitchFamily="18" charset="0"/>
                <a:cs typeface="Times New Roman" panose="02020603050405020304" pitchFamily="18" charset="0"/>
              </a:rPr>
              <a:t>:</a:t>
            </a:r>
          </a:p>
          <a:p>
            <a:pPr algn="just"/>
            <a:endParaRPr lang="ru-RU" sz="2400" b="1" dirty="0">
              <a:solidFill>
                <a:schemeClr val="tx1">
                  <a:lumMod val="85000"/>
                  <a:lumOff val="15000"/>
                </a:schemeClr>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ru-RU" sz="2400" dirty="0">
                <a:solidFill>
                  <a:schemeClr val="tx1">
                    <a:lumMod val="85000"/>
                    <a:lumOff val="15000"/>
                  </a:schemeClr>
                </a:solidFill>
                <a:latin typeface="Times New Roman" panose="02020603050405020304" pitchFamily="18" charset="0"/>
                <a:cs typeface="Times New Roman" panose="02020603050405020304" pitchFamily="18" charset="0"/>
              </a:rPr>
              <a:t>наркотические средства и психотропные вещества;</a:t>
            </a:r>
          </a:p>
          <a:p>
            <a:pPr marL="342900" indent="-342900">
              <a:buFont typeface="Arial" panose="020B0604020202020204" pitchFamily="34" charset="0"/>
              <a:buChar char="•"/>
            </a:pPr>
            <a:r>
              <a:rPr lang="ru-RU" sz="2400" dirty="0">
                <a:solidFill>
                  <a:schemeClr val="tx1">
                    <a:lumMod val="85000"/>
                    <a:lumOff val="15000"/>
                  </a:schemeClr>
                </a:solidFill>
                <a:latin typeface="Times New Roman" panose="02020603050405020304" pitchFamily="18" charset="0"/>
                <a:cs typeface="Times New Roman" panose="02020603050405020304" pitchFamily="18" charset="0"/>
              </a:rPr>
              <a:t>огнестрельное и иное оружие, боеприпасы и т.п.;</a:t>
            </a:r>
          </a:p>
          <a:p>
            <a:pPr marL="342900" indent="-342900">
              <a:buFont typeface="Arial" panose="020B0604020202020204" pitchFamily="34" charset="0"/>
              <a:buChar char="•"/>
            </a:pPr>
            <a:r>
              <a:rPr lang="ru-RU" sz="2400" dirty="0">
                <a:solidFill>
                  <a:schemeClr val="tx1">
                    <a:lumMod val="85000"/>
                    <a:lumOff val="15000"/>
                  </a:schemeClr>
                </a:solidFill>
                <a:latin typeface="Times New Roman" panose="02020603050405020304" pitchFamily="18" charset="0"/>
                <a:cs typeface="Times New Roman" panose="02020603050405020304" pitchFamily="18" charset="0"/>
              </a:rPr>
              <a:t>табачная продукция;</a:t>
            </a:r>
          </a:p>
          <a:p>
            <a:pPr marL="342900" indent="-342900">
              <a:buFont typeface="Arial" panose="020B0604020202020204" pitchFamily="34" charset="0"/>
              <a:buChar char="•"/>
            </a:pPr>
            <a:r>
              <a:rPr lang="ru-RU" sz="2400" dirty="0">
                <a:solidFill>
                  <a:schemeClr val="tx1">
                    <a:lumMod val="85000"/>
                    <a:lumOff val="15000"/>
                  </a:schemeClr>
                </a:solidFill>
                <a:latin typeface="Times New Roman" panose="02020603050405020304" pitchFamily="18" charset="0"/>
                <a:cs typeface="Times New Roman" panose="02020603050405020304" pitchFamily="18" charset="0"/>
              </a:rPr>
              <a:t>некоторые пестициды и </a:t>
            </a:r>
            <a:r>
              <a:rPr lang="ru-RU" sz="2400" dirty="0" err="1">
                <a:solidFill>
                  <a:schemeClr val="tx1">
                    <a:lumMod val="85000"/>
                    <a:lumOff val="15000"/>
                  </a:schemeClr>
                </a:solidFill>
                <a:latin typeface="Times New Roman" panose="02020603050405020304" pitchFamily="18" charset="0"/>
                <a:cs typeface="Times New Roman" panose="02020603050405020304" pitchFamily="18" charset="0"/>
              </a:rPr>
              <a:t>агрохимикаты</a:t>
            </a:r>
            <a:r>
              <a:rPr lang="ru-RU" sz="2400" dirty="0">
                <a:solidFill>
                  <a:schemeClr val="tx1">
                    <a:lumMod val="85000"/>
                    <a:lumOff val="15000"/>
                  </a:schemeClr>
                </a:solidFill>
                <a:latin typeface="Times New Roman" panose="02020603050405020304" pitchFamily="18" charset="0"/>
                <a:cs typeface="Times New Roman" panose="02020603050405020304" pitchFamily="18" charset="0"/>
              </a:rPr>
              <a:t>.</a:t>
            </a:r>
          </a:p>
          <a:p>
            <a:pPr algn="just"/>
            <a:endParaRPr lang="ru-RU" sz="24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8843318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noChangeArrowheads="1"/>
            <a:extLst>
              <a:ext uri="smNativeData">
                <pr:smNativeData xmlns="" xmlns:p14="http://schemas.microsoft.com/office/powerpoint/2010/main" xmlns:pr="smNativeData" val="SMDATA_13_NlMAY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f29UKAAAAACgAAAAoAAAAZAAAAGQAAAAAAAAAzMzMAAAAAABQAAAAUAAAAGQAAABkAAAAAAAAABcAAAAUAAAAAAAAAAAAAAD/fwAA/38AAAAAAAAJAAAABAAAAKf///8MAAAAEAAAAAAAAAAAAAAAAAAAAAAAAAAeAAAAaAAAAAAAAAAAAAAAAAAAAAAAAAAAAAAAECcAABAnAAAAAAAAAAAAAAAAAAAAAAAAAAAAAAAAAAAAAAAAAAAAABQAAAAAAAAAwMD/AAAAAABkAAAAMgAAAAAAAABkAAAAAAAAAH9/fwAKAAAAHwAAAFQAAAD///8A////AQAAAAAAAAAAAAAAAAAAAAAAAAAAAAAAAAAAAAAAAAAAAAAAAH9/fwDf29UDzMzMAMDA/wB/f38AAAAAAAAAAAAAAAAAAAAAAAAAAAAhAAAAGAAAABQAAADuCAAAZgwAAOorAAAuJQAAAAAAACYAAAAIAAAAASAAAAAAAAA="/>
              </a:ext>
            </a:extLst>
          </p:cNvSpPr>
          <p:nvPr>
            <p:ph idx="1"/>
          </p:nvPr>
        </p:nvSpPr>
        <p:spPr>
          <a:xfrm>
            <a:off x="287384" y="1854926"/>
            <a:ext cx="7585165" cy="4118156"/>
          </a:xfrm>
        </p:spPr>
        <p:txBody>
          <a:bodyPr vert="horz" wrap="square" lIns="91440" tIns="45720" rIns="91440" bIns="45720" numCol="1" spcCol="215900" anchor="t">
            <a:prstTxWarp prst="textNoShape">
              <a:avLst/>
            </a:prstTxWarp>
          </a:bodyPr>
          <a:lstStyle/>
          <a:p>
            <a:pPr marL="0" indent="0">
              <a:buNone/>
            </a:pPr>
            <a:r>
              <a:rPr lang="ru-RU" altLang="ru-RU" sz="2200" b="1" dirty="0" smtClean="0">
                <a:latin typeface="Times New Roman" panose="02020603050405020304" pitchFamily="18" charset="0"/>
                <a:cs typeface="Times New Roman" panose="02020603050405020304" pitchFamily="18" charset="0"/>
              </a:rPr>
              <a:t>До передачи товара потребитель вправе отказаться от него в любое время, а после передачи товара – в течении семи дней (ст. 26.2) </a:t>
            </a:r>
          </a:p>
          <a:p>
            <a:pPr marL="0" indent="0">
              <a:buNone/>
            </a:pPr>
            <a:r>
              <a:rPr lang="ru-RU" sz="2200" dirty="0" smtClean="0">
                <a:latin typeface="Times New Roman" panose="02020603050405020304" pitchFamily="18" charset="0"/>
                <a:cs typeface="Times New Roman" panose="02020603050405020304" pitchFamily="18" charset="0"/>
              </a:rPr>
              <a:t>Под этим следует понимать, что покупатель вправе не только отказаться от товара, но и вернуть уплаченные денежные средства за товар. А если информация о порядке и сроках возврата не была предоставлена в письменной форме в момент доставки товара, потребитель имеет право отказаться от товара в течении трех месяцев с момента передачи товара.</a:t>
            </a:r>
          </a:p>
          <a:p>
            <a:pPr marL="0" indent="0">
              <a:lnSpc>
                <a:spcPct val="100000"/>
              </a:lnSpc>
              <a:spcBef>
                <a:spcPts val="850"/>
              </a:spcBef>
              <a:buNone/>
              <a:defRPr lang="en-US" sz="1200">
                <a:latin typeface="Times New Roman" pitchFamily="1" charset="-52"/>
                <a:ea typeface="Gill Sans MT" charset="0"/>
                <a:cs typeface="Times New Roman" pitchFamily="1" charset="-52"/>
              </a:defRPr>
            </a:pPr>
            <a:endParaRPr lang="en-US" dirty="0">
              <a:latin typeface="+mn-lt"/>
              <a:cs typeface="Times New Roman" pitchFamily="1" charset="-52"/>
            </a:endParaRPr>
          </a:p>
        </p:txBody>
      </p:sp>
      <p:sp>
        <p:nvSpPr>
          <p:cNvPr id="2" name="Заголовок 1"/>
          <p:cNvSpPr>
            <a:spLocks noGrp="1" noChangeArrowheads="1"/>
            <a:extLst>
              <a:ext uri="smNativeData">
                <pr:smNativeData xmlns="" xmlns:p14="http://schemas.microsoft.com/office/powerpoint/2010/main" xmlns:pr="smNativeData" val="SMDATA_13_NlMAY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f29U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QAAAAAAAAAAAAAAAAAAAAAAAAAAAAAAAAAAAAAAAAAAAAAAAH9/fwDf29UDzMzMAMDA/wB/f38AAAAAAAAAAAAAAAAAAAAAAAAAAAAhAAAAGAAAABQAAADuCAAA8wQAAAFEAADbCQAAAAAAACYAAAAIAAAAAQAAAAAAAAA="/>
              </a:ext>
            </a:extLst>
          </p:cNvSpPr>
          <p:nvPr>
            <p:ph type="title"/>
          </p:nvPr>
        </p:nvSpPr>
        <p:spPr>
          <a:xfrm>
            <a:off x="1451616" y="1114697"/>
            <a:ext cx="9603105" cy="487408"/>
          </a:xfrm>
        </p:spPr>
        <p:txBody>
          <a:bodyPr/>
          <a:lstStyle/>
          <a:p>
            <a:pPr>
              <a:defRPr lang="ru-RU" cap="all"/>
            </a:pPr>
            <a:r>
              <a:rPr lang="ru-RU" sz="2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24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отказ от товара</a:t>
            </a:r>
            <a:endParaRPr sz="24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5" name="Рисунок 4"/>
          <p:cNvPicPr>
            <a:picLocks noChangeAspect="1"/>
            <a:extLst>
              <a:ext uri="smNativeData">
                <pr:smNativeData xmlns="" xmlns:p14="http://schemas.microsoft.com/office/powerpoint/2010/main" xmlns:pr="smNativeData" val="SMDATA_15_NlMAYRMAAAAlAAAAEQAAAC0AAAAAkAAAAEgAAACQAAAASAAAAAAAAAAAAAAAAAAAAAEAAABQAAAAAAAAAAAA4D8AAAAAAADgPwAAAAAAAOA/AAAAAAAA4D8AAAAAAADgPwAAAAAAAOA/AAAAAAAA4D8AAAAAAADgPwAAAAAAAOA/AAAAAAAA4D8CAAAAjAAAAAAAAAAAAAAAtx5C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f29UKAAAAACgAAAAoAAAAZAAAAGQAAAAAAAAAzMzMAAAAAABQAAAAUAAAAGQAAABkAAAAAAAAAAcAAAA4AAAAAAAAAAAAAAAAAAAA////AAAAAAAAAAAAAAAAAAAAAAAAAAAAAAAAAAAAAABkAAAAZAAAAAAAAAAjAAAABAAAAGQAAAAXAAAAFAAAAAAAAAAAAAAA/38AAP9/AAAAAAAACQAAAAQAAAD/////DAAAABAAAAAAAAAAAAAAAAAAAAAAAAAAHgAAAGgAAAAAAAAAAAAAAAAAAAAAAAAAAAAAABAnAAAQJwAAAAAAAAAAAAAAAAAAAAAAAAAAAAAAAAAAAAAAAAAAAAAUAAAAAAAAAMDA/wAAAAAAZAAAADIAAAAAAAAAZAAAAAAAAAB/f38ACgAAAB8AAABUAAAAtx5CBf///wEAAAAAAAAAAAAAAAAAAAAAAAAAAAAAAAAAAAAAAAAAAAAAAAJ/f38A39vVA8zMzADAwP8Af39/AAAAAAAAAAAAAAAAAP///wAAAAAAIQAAABgAAAAUAAAAFj4AAJ4AAACmSAAA4AoAABAAAAAmAAAACAAAAP//////////"/>
              </a:ext>
            </a:extLst>
          </p:cNvPicPr>
          <p:nvPr/>
        </p:nvPicPr>
        <p:blipFill>
          <a:blip r:embed="rId2" cstate="print"/>
          <a:stretch>
            <a:fillRect/>
          </a:stretch>
        </p:blipFill>
        <p:spPr>
          <a:xfrm>
            <a:off x="147501" y="100330"/>
            <a:ext cx="1717040" cy="1667510"/>
          </a:xfrm>
          <a:prstGeom prst="rect">
            <a:avLst/>
          </a:prstGeom>
          <a:noFill/>
          <a:ln>
            <a:noFill/>
          </a:ln>
          <a:effectLst/>
        </p:spPr>
      </p:pic>
      <p:pic>
        <p:nvPicPr>
          <p:cNvPr id="7" name="Рисунок 6"/>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951769" y="2214880"/>
            <a:ext cx="4196147" cy="3331482"/>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96685" y="374473"/>
            <a:ext cx="9713407" cy="5262979"/>
          </a:xfrm>
          <a:prstGeom prst="rect">
            <a:avLst/>
          </a:prstGeom>
        </p:spPr>
        <p:txBody>
          <a:bodyPr wrap="square">
            <a:spAutoFit/>
          </a:bodyPr>
          <a:lstStyle/>
          <a:p>
            <a:pPr algn="just"/>
            <a:r>
              <a:rPr lang="ru-RU" sz="2400" dirty="0" smtClean="0">
                <a:latin typeface="Times New Roman" panose="02020603050405020304" pitchFamily="18" charset="0"/>
                <a:cs typeface="Times New Roman" panose="02020603050405020304" pitchFamily="18" charset="0"/>
              </a:rPr>
              <a:t>При возврате необходимо предоставить чек, чтобы подтвердить покупку именно у этого продавца.</a:t>
            </a:r>
          </a:p>
          <a:p>
            <a:pPr algn="just"/>
            <a:r>
              <a:rPr lang="ru-RU" sz="2400" dirty="0" smtClean="0">
                <a:latin typeface="Times New Roman" panose="02020603050405020304" pitchFamily="18" charset="0"/>
                <a:cs typeface="Times New Roman" panose="02020603050405020304" pitchFamily="18" charset="0"/>
              </a:rPr>
              <a:t>Если документ отсутствует, покупатель может предоставить другие доказательства приобретения товара у данного продавца.</a:t>
            </a:r>
          </a:p>
          <a:p>
            <a:pPr algn="just"/>
            <a:r>
              <a:rPr lang="ru-RU" sz="2400" dirty="0" smtClean="0">
                <a:latin typeface="Times New Roman" panose="02020603050405020304" pitchFamily="18" charset="0"/>
                <a:cs typeface="Times New Roman" panose="02020603050405020304" pitchFamily="18" charset="0"/>
              </a:rPr>
              <a:t>Это могут быть свидетельские показания, реклама товара на интернет-сайтах и другие.</a:t>
            </a:r>
          </a:p>
          <a:p>
            <a:pPr algn="just"/>
            <a:r>
              <a:rPr lang="ru-RU" sz="2400" dirty="0" smtClean="0">
                <a:latin typeface="Times New Roman" panose="02020603050405020304" pitchFamily="18" charset="0"/>
                <a:cs typeface="Times New Roman" panose="02020603050405020304" pitchFamily="18" charset="0"/>
              </a:rPr>
              <a:t>Если товар заказывался или изготовлялся индивидуально для данного покупателя с учетом определенных условий, свойств и характеристик товара, то потребитель не вправе отказаться от товара надлежащего качества.</a:t>
            </a:r>
          </a:p>
          <a:p>
            <a:pPr algn="just"/>
            <a:r>
              <a:rPr lang="ru-RU" sz="2400" dirty="0" smtClean="0">
                <a:latin typeface="Times New Roman" panose="02020603050405020304" pitchFamily="18" charset="0"/>
                <a:cs typeface="Times New Roman" panose="02020603050405020304" pitchFamily="18" charset="0"/>
              </a:rPr>
              <a:t>В случае отказа потребителя от качественного товара продавец обязан возвратить израсходованную сумму, исключая стоимость доставки. </a:t>
            </a:r>
          </a:p>
          <a:p>
            <a:pPr algn="just"/>
            <a:r>
              <a:rPr lang="ru-RU" sz="2400" dirty="0" smtClean="0">
                <a:latin typeface="Times New Roman" panose="02020603050405020304" pitchFamily="18" charset="0"/>
                <a:cs typeface="Times New Roman" panose="02020603050405020304" pitchFamily="18" charset="0"/>
              </a:rPr>
              <a:t>Срок возврата суммы – 10 дней с момента предъявлений требования потребителя.</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560410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noChangeArrowheads="1"/>
            <a:extLst>
              <a:ext uri="smNativeData">
                <pr:smNativeData xmlns="" xmlns:p14="http://schemas.microsoft.com/office/powerpoint/2010/main" xmlns:pr="smNativeData" val="SMDATA_13_NlMAY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f29UKAAAAACgAAAAoAAAAZAAAAGQAAAAAAAAAzMzMAAAAAABQAAAAUAAAAGQAAABkAAAAAAAAABcAAAAUAAAAAAAAAAAAAAD/fwAA/38AAAAAAAAJAAAABAAAAKf///8MAAAAEAAAAAAAAAAAAAAAAAAAAAAAAAAeAAAAaAAAAAAAAAAAAAAAAAAAAAAAAAAAAAAAECcAABAnAAAAAAAAAAAAAAAAAAAAAAAAAAAAAAAAAAAAAAAAAAAAABQAAAAAAAAAwMD/AAAAAABkAAAAMgAAAAAAAABkAAAAAAAAAH9/fwAKAAAAHwAAAFQAAAD///8A////AQAAAAAAAAAAAAAAAAAAAAAAAAAAAAAAAAAAAAAAAAAAAAAAAH9/fwDf29UDzMzMAMDA/wB/f38AAAAAAAAAAAAAAAAAAAAAAAAAAAAhAAAAGAAAABQAAADuCAAAZgwAAOorAAAuJQAAAAAAACYAAAAIAAAAASAAAAAAAAA="/>
              </a:ext>
            </a:extLst>
          </p:cNvSpPr>
          <p:nvPr>
            <p:ph idx="1"/>
          </p:nvPr>
        </p:nvSpPr>
        <p:spPr>
          <a:xfrm>
            <a:off x="287384" y="1854926"/>
            <a:ext cx="11782696" cy="4118156"/>
          </a:xfrm>
        </p:spPr>
        <p:txBody>
          <a:bodyPr vert="horz" wrap="square" lIns="91440" tIns="45720" rIns="91440" bIns="45720" numCol="1" spcCol="215900" anchor="t">
            <a:prstTxWarp prst="textNoShape">
              <a:avLst/>
            </a:prstTxWarp>
          </a:bodyPr>
          <a:lstStyle/>
          <a:p>
            <a:pPr marL="0" indent="0">
              <a:buNone/>
            </a:pPr>
            <a:r>
              <a:rPr lang="ru-RU" altLang="ru-RU" sz="2200" b="1" dirty="0" smtClean="0">
                <a:latin typeface="Times New Roman" panose="02020603050405020304" pitchFamily="18" charset="0"/>
                <a:cs typeface="Times New Roman" panose="02020603050405020304" pitchFamily="18" charset="0"/>
              </a:rPr>
              <a:t>Признаки потенциально опасного интернет-магазина:</a:t>
            </a:r>
            <a:endParaRPr lang="ru-RU" altLang="ru-RU" sz="2200" b="1" dirty="0">
              <a:latin typeface="Times New Roman" panose="02020603050405020304" pitchFamily="18" charset="0"/>
              <a:cs typeface="Times New Roman" panose="02020603050405020304" pitchFamily="18" charset="0"/>
            </a:endParaRPr>
          </a:p>
          <a:p>
            <a:pPr marL="0" indent="0">
              <a:buNone/>
            </a:pPr>
            <a:r>
              <a:rPr lang="ru-RU" altLang="ru-RU" sz="2200" b="1" dirty="0">
                <a:latin typeface="Times New Roman" panose="02020603050405020304" pitchFamily="18" charset="0"/>
                <a:cs typeface="Times New Roman" panose="02020603050405020304" pitchFamily="18" charset="0"/>
              </a:rPr>
              <a:t>1. Низкая цена. </a:t>
            </a:r>
            <a:r>
              <a:rPr lang="ru-RU" altLang="ru-RU" sz="2200" dirty="0">
                <a:latin typeface="Times New Roman" panose="02020603050405020304" pitchFamily="18" charset="0"/>
                <a:cs typeface="Times New Roman" panose="02020603050405020304" pitchFamily="18" charset="0"/>
              </a:rPr>
              <a:t>Если вы нашли объявление или магазин, предлагающий товары по ценам существенно ниже рыночных, имейте в виду, что мошенники часто используют данный прием для привлечения жертв</a:t>
            </a:r>
            <a:r>
              <a:rPr lang="ru-RU" altLang="ru-RU" sz="2200" dirty="0" smtClean="0">
                <a:latin typeface="Times New Roman" panose="02020603050405020304" pitchFamily="18" charset="0"/>
                <a:cs typeface="Times New Roman" panose="02020603050405020304" pitchFamily="18" charset="0"/>
              </a:rPr>
              <a:t>.</a:t>
            </a:r>
            <a:endParaRPr lang="ru-RU" altLang="ru-RU" sz="2200" dirty="0">
              <a:latin typeface="Times New Roman" panose="02020603050405020304" pitchFamily="18" charset="0"/>
              <a:cs typeface="Times New Roman" panose="02020603050405020304" pitchFamily="18" charset="0"/>
            </a:endParaRPr>
          </a:p>
          <a:p>
            <a:pPr marL="0" indent="0">
              <a:buNone/>
            </a:pPr>
            <a:r>
              <a:rPr lang="ru-RU" altLang="ru-RU" sz="2200" dirty="0">
                <a:latin typeface="Times New Roman" panose="02020603050405020304" pitchFamily="18" charset="0"/>
                <a:cs typeface="Times New Roman" panose="02020603050405020304" pitchFamily="18" charset="0"/>
              </a:rPr>
              <a:t>На что следует обратить внимание? Посмотрите стоимость аналогичных товаров в других Интернет-магазинах, она не должна отличаться слишком сильно. Не поддавайтесь на слова «акция», «количество ограничено», «спешите купить», «реализация таможенного </a:t>
            </a:r>
            <a:r>
              <a:rPr lang="ru-RU" altLang="ru-RU" sz="2200" dirty="0" err="1" smtClean="0">
                <a:latin typeface="Times New Roman" panose="02020603050405020304" pitchFamily="18" charset="0"/>
                <a:cs typeface="Times New Roman" panose="02020603050405020304" pitchFamily="18" charset="0"/>
              </a:rPr>
              <a:t>конфиската</a:t>
            </a:r>
            <a:r>
              <a:rPr lang="ru-RU" altLang="ru-RU" sz="2200" dirty="0">
                <a:latin typeface="Times New Roman" panose="02020603050405020304" pitchFamily="18" charset="0"/>
                <a:cs typeface="Times New Roman" panose="02020603050405020304" pitchFamily="18" charset="0"/>
              </a:rPr>
              <a:t>», «голландский аукцион</a:t>
            </a:r>
            <a:r>
              <a:rPr lang="ru-RU" altLang="ru-RU" sz="2200" dirty="0" smtClean="0">
                <a:latin typeface="Times New Roman" panose="02020603050405020304" pitchFamily="18" charset="0"/>
                <a:cs typeface="Times New Roman" panose="02020603050405020304" pitchFamily="18" charset="0"/>
              </a:rPr>
              <a:t>».</a:t>
            </a:r>
            <a:endParaRPr lang="ru-RU" altLang="ru-RU" sz="2200" dirty="0">
              <a:latin typeface="Times New Roman" panose="02020603050405020304" pitchFamily="18" charset="0"/>
              <a:cs typeface="Times New Roman" panose="02020603050405020304" pitchFamily="18" charset="0"/>
            </a:endParaRPr>
          </a:p>
        </p:txBody>
      </p:sp>
      <p:sp>
        <p:nvSpPr>
          <p:cNvPr id="2" name="Заголовок 1"/>
          <p:cNvSpPr>
            <a:spLocks noGrp="1" noChangeArrowheads="1"/>
            <a:extLst>
              <a:ext uri="smNativeData">
                <pr:smNativeData xmlns="" xmlns:p14="http://schemas.microsoft.com/office/powerpoint/2010/main" xmlns:pr="smNativeData" val="SMDATA_13_NlMAY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f29U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QAAAAAAAAAAAAAAAAAAAAAAAAAAAAAAAAAAAAAAAAAAAAAAAH9/fwDf29UDzMzMAMDA/wB/f38AAAAAAAAAAAAAAAAAAAAAAAAAAAAhAAAAGAAAABQAAADuCAAA8wQAAAFEAADbCQAAAAAAACYAAAAIAAAAAQAAAAAAAAA="/>
              </a:ext>
            </a:extLst>
          </p:cNvSpPr>
          <p:nvPr>
            <p:ph type="title"/>
          </p:nvPr>
        </p:nvSpPr>
        <p:spPr>
          <a:xfrm>
            <a:off x="1451615" y="1114697"/>
            <a:ext cx="8868047" cy="487408"/>
          </a:xfrm>
        </p:spPr>
        <p:txBody>
          <a:bodyPr>
            <a:normAutofit fontScale="90000"/>
          </a:bodyPr>
          <a:lstStyle/>
          <a:p>
            <a:pPr>
              <a:defRPr lang="ru-RU" cap="all"/>
            </a:pPr>
            <a:r>
              <a:rPr lang="ru-RU" sz="24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24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КАК не стать жертвой мошенников, покупая </a:t>
            </a:r>
            <a:br>
              <a:rPr lang="ru-RU" sz="24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sz="24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24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товары в интернете</a:t>
            </a:r>
            <a:endParaRPr sz="24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5" name="Рисунок 4"/>
          <p:cNvPicPr>
            <a:picLocks noChangeAspect="1"/>
            <a:extLst>
              <a:ext uri="smNativeData">
                <pr:smNativeData xmlns="" xmlns:p14="http://schemas.microsoft.com/office/powerpoint/2010/main" xmlns:pr="smNativeData" val="SMDATA_15_NlMAYRMAAAAlAAAAEQAAAC0AAAAAkAAAAEgAAACQAAAASAAAAAAAAAAAAAAAAAAAAAEAAABQAAAAAAAAAAAA4D8AAAAAAADgPwAAAAAAAOA/AAAAAAAA4D8AAAAAAADgPwAAAAAAAOA/AAAAAAAA4D8AAAAAAADgPwAAAAAAAOA/AAAAAAAA4D8CAAAAjAAAAAAAAAAAAAAAtx5C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f29UKAAAAACgAAAAoAAAAZAAAAGQAAAAAAAAAzMzMAAAAAABQAAAAUAAAAGQAAABkAAAAAAAAAAcAAAA4AAAAAAAAAAAAAAAAAAAA////AAAAAAAAAAAAAAAAAAAAAAAAAAAAAAAAAAAAAABkAAAAZAAAAAAAAAAjAAAABAAAAGQAAAAXAAAAFAAAAAAAAAAAAAAA/38AAP9/AAAAAAAACQAAAAQAAAD/////DAAAABAAAAAAAAAAAAAAAAAAAAAAAAAAHgAAAGgAAAAAAAAAAAAAAAAAAAAAAAAAAAAAABAnAAAQJwAAAAAAAAAAAAAAAAAAAAAAAAAAAAAAAAAAAAAAAAAAAAAUAAAAAAAAAMDA/wAAAAAAZAAAADIAAAAAAAAAZAAAAAAAAAB/f38ACgAAAB8AAABUAAAAtx5CBf///wEAAAAAAAAAAAAAAAAAAAAAAAAAAAAAAAAAAAAAAAAAAAAAAAJ/f38A39vVA8zMzADAwP8Af39/AAAAAAAAAAAAAAAAAP///wAAAAAAIQAAABgAAAAUAAAAFj4AAJ4AAACmSAAA4AoAABAAAAAmAAAACAAAAP//////////"/>
              </a:ext>
            </a:extLst>
          </p:cNvPicPr>
          <p:nvPr/>
        </p:nvPicPr>
        <p:blipFill>
          <a:blip r:embed="rId2" cstate="print"/>
          <a:stretch>
            <a:fillRect/>
          </a:stretch>
        </p:blipFill>
        <p:spPr>
          <a:xfrm>
            <a:off x="86546" y="100331"/>
            <a:ext cx="1609433" cy="1563007"/>
          </a:xfrm>
          <a:prstGeom prst="rect">
            <a:avLst/>
          </a:prstGeom>
          <a:noFill/>
          <a:ln>
            <a:noFill/>
          </a:ln>
          <a:effectLst/>
        </p:spPr>
      </p:pic>
    </p:spTree>
    <p:extLst>
      <p:ext uri="{BB962C8B-B14F-4D97-AF65-F5344CB8AC3E}">
        <p14:creationId xmlns:p14="http://schemas.microsoft.com/office/powerpoint/2010/main" xmlns="" val="12776272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79269" y="1752876"/>
            <a:ext cx="11216640" cy="4733604"/>
          </a:xfrm>
          <a:prstGeom prst="rect">
            <a:avLst/>
          </a:prstGeom>
        </p:spPr>
        <p:txBody>
          <a:bodyPr wrap="square">
            <a:spAutoFit/>
          </a:bodyPr>
          <a:lstStyle/>
          <a:p>
            <a:pPr lvl="0" algn="just">
              <a:lnSpc>
                <a:spcPct val="120000"/>
              </a:lnSpc>
              <a:spcBef>
                <a:spcPts val="1000"/>
              </a:spcBef>
              <a:buClr>
                <a:srgbClr val="B71E42"/>
              </a:buClr>
            </a:pPr>
            <a:r>
              <a:rPr lang="ru-RU" altLang="ru-RU" sz="2000" dirty="0" smtClean="0">
                <a:solidFill>
                  <a:srgbClr val="000000"/>
                </a:solidFill>
                <a:latin typeface="Times New Roman" panose="02020603050405020304" pitchFamily="18" charset="0"/>
                <a:cs typeface="Times New Roman" panose="02020603050405020304" pitchFamily="18" charset="0"/>
              </a:rPr>
              <a:t>На </a:t>
            </a:r>
            <a:r>
              <a:rPr lang="ru-RU" altLang="ru-RU" sz="2000" dirty="0">
                <a:solidFill>
                  <a:srgbClr val="000000"/>
                </a:solidFill>
                <a:latin typeface="Times New Roman" panose="02020603050405020304" pitchFamily="18" charset="0"/>
                <a:cs typeface="Times New Roman" panose="02020603050405020304" pitchFamily="18" charset="0"/>
              </a:rPr>
              <a:t>что следует обратить внимание? Учитывайте риски при совершении Интернет-покупок. Помните о том, что при переводе денег в счет предоплаты вы не имеете никаких гарантий их возврата или получения товара. Если вы решили совершить покупку по предоплате, проверьте рейтинги продавца в платежных системах.</a:t>
            </a:r>
          </a:p>
          <a:p>
            <a:pPr lvl="0" algn="just">
              <a:lnSpc>
                <a:spcPct val="120000"/>
              </a:lnSpc>
              <a:spcBef>
                <a:spcPts val="1000"/>
              </a:spcBef>
              <a:buClr>
                <a:srgbClr val="B71E42"/>
              </a:buClr>
            </a:pPr>
            <a:r>
              <a:rPr lang="ru-RU" altLang="ru-RU" sz="2000" b="1" dirty="0" smtClean="0">
                <a:solidFill>
                  <a:srgbClr val="000000"/>
                </a:solidFill>
                <a:latin typeface="Times New Roman" panose="02020603050405020304" pitchFamily="18" charset="0"/>
                <a:cs typeface="Times New Roman" panose="02020603050405020304" pitchFamily="18" charset="0"/>
              </a:rPr>
              <a:t>3</a:t>
            </a:r>
            <a:r>
              <a:rPr lang="ru-RU" altLang="ru-RU" sz="2000" b="1" dirty="0">
                <a:solidFill>
                  <a:srgbClr val="000000"/>
                </a:solidFill>
                <a:latin typeface="Times New Roman" panose="02020603050405020304" pitchFamily="18" charset="0"/>
                <a:cs typeface="Times New Roman" panose="02020603050405020304" pitchFamily="18" charset="0"/>
              </a:rPr>
              <a:t>. Отсутствие возможности курьерской доставки и самовывоза товара. </a:t>
            </a:r>
            <a:r>
              <a:rPr lang="ru-RU" altLang="ru-RU" sz="2000" dirty="0">
                <a:solidFill>
                  <a:srgbClr val="000000"/>
                </a:solidFill>
                <a:latin typeface="Times New Roman" panose="02020603050405020304" pitchFamily="18" charset="0"/>
                <a:cs typeface="Times New Roman" panose="02020603050405020304" pitchFamily="18" charset="0"/>
              </a:rPr>
              <a:t>Данные факторы вынуждают покупателей пользоваться для доставки товара услугами транспортных компаний и, соответственно, вносить предоплату.</a:t>
            </a:r>
          </a:p>
          <a:p>
            <a:pPr lvl="0" algn="just">
              <a:lnSpc>
                <a:spcPct val="120000"/>
              </a:lnSpc>
              <a:spcBef>
                <a:spcPts val="1000"/>
              </a:spcBef>
              <a:buClr>
                <a:srgbClr val="B71E42"/>
              </a:buClr>
            </a:pPr>
            <a:r>
              <a:rPr lang="ru-RU" altLang="ru-RU" sz="2000" dirty="0">
                <a:solidFill>
                  <a:srgbClr val="000000"/>
                </a:solidFill>
                <a:latin typeface="Times New Roman" panose="02020603050405020304" pitchFamily="18" charset="0"/>
                <a:cs typeface="Times New Roman" panose="02020603050405020304" pitchFamily="18" charset="0"/>
              </a:rPr>
              <a:t>На что следует обратить внимание? Выбирая из нескольких магазинов, следует отдать предпочтение тому, в котором есть возможность забрать товар самостоятельно. Злоумышленники могут предоставить поддельные квитанции об отправке товара транспортной компанией</a:t>
            </a:r>
            <a:r>
              <a:rPr lang="ru-RU" altLang="ru-RU" sz="2000" dirty="0" smtClean="0">
                <a:solidFill>
                  <a:srgbClr val="000000"/>
                </a:solidFill>
                <a:latin typeface="Times New Roman" panose="02020603050405020304" pitchFamily="18" charset="0"/>
                <a:cs typeface="Times New Roman" panose="02020603050405020304" pitchFamily="18" charset="0"/>
              </a:rPr>
              <a:t>.</a:t>
            </a:r>
          </a:p>
          <a:p>
            <a:pPr lvl="0">
              <a:lnSpc>
                <a:spcPct val="120000"/>
              </a:lnSpc>
              <a:spcBef>
                <a:spcPts val="1000"/>
              </a:spcBef>
              <a:buClr>
                <a:srgbClr val="B71E42"/>
              </a:buClr>
            </a:pPr>
            <a:endParaRPr lang="ru-RU" altLang="ru-RU" sz="1050" dirty="0">
              <a:solidFill>
                <a:srgbClr val="000000"/>
              </a:solidFill>
              <a:latin typeface="Times New Roman" panose="02020603050405020304" pitchFamily="18" charset="0"/>
              <a:cs typeface="Times New Roman" panose="02020603050405020304" pitchFamily="18" charset="0"/>
            </a:endParaRPr>
          </a:p>
          <a:p>
            <a:endParaRPr lang="ru-RU" sz="2400" dirty="0" smtClean="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940530" y="183214"/>
            <a:ext cx="3884023" cy="1358537"/>
          </a:xfrm>
          <a:prstGeom prst="rect">
            <a:avLst/>
          </a:prstGeom>
        </p:spPr>
        <p:style>
          <a:lnRef idx="0">
            <a:schemeClr val="accent1"/>
          </a:lnRef>
          <a:fillRef idx="0">
            <a:schemeClr val="accent1"/>
          </a:fillRef>
          <a:effectRef idx="0">
            <a:schemeClr val="accent1"/>
          </a:effectRef>
          <a:fontRef idx="minor">
            <a:schemeClr val="lt1"/>
          </a:fontRef>
        </p:style>
        <p:txBody>
          <a:bodyPr rtlCol="0" anchor="ctr">
            <a:prstTxWarp prst="textNoShape">
              <a:avLst/>
            </a:prstTxWarp>
            <a:noAutofit/>
          </a:bodyPr>
          <a:lstStyle/>
          <a:p>
            <a:pPr algn="ctr"/>
            <a:endParaRPr lang="ru-RU"/>
          </a:p>
        </p:txBody>
      </p:sp>
      <p:sp>
        <p:nvSpPr>
          <p:cNvPr id="6" name="TextBox 5"/>
          <p:cNvSpPr txBox="1"/>
          <p:nvPr/>
        </p:nvSpPr>
        <p:spPr>
          <a:xfrm>
            <a:off x="679269" y="183212"/>
            <a:ext cx="8995955" cy="1569660"/>
          </a:xfrm>
          <a:prstGeom prst="rect">
            <a:avLst/>
          </a:prstGeom>
          <a:noFill/>
        </p:spPr>
        <p:txBody>
          <a:bodyPr wrap="square" rtlCol="0">
            <a:spAutoFit/>
          </a:bodyPr>
          <a:lstStyle/>
          <a:p>
            <a:pPr lvl="0">
              <a:lnSpc>
                <a:spcPct val="120000"/>
              </a:lnSpc>
              <a:spcBef>
                <a:spcPts val="1000"/>
              </a:spcBef>
              <a:buClr>
                <a:srgbClr val="B71E42"/>
              </a:buClr>
            </a:pPr>
            <a:r>
              <a:rPr lang="ru-RU" altLang="ru-RU" sz="2000" b="1" dirty="0">
                <a:solidFill>
                  <a:srgbClr val="000000"/>
                </a:solidFill>
                <a:latin typeface="Times New Roman" panose="02020603050405020304" pitchFamily="18" charset="0"/>
                <a:cs typeface="Times New Roman" panose="02020603050405020304" pitchFamily="18" charset="0"/>
              </a:rPr>
              <a:t>2. Требование предоплаты. </a:t>
            </a:r>
            <a:r>
              <a:rPr lang="ru-RU" altLang="ru-RU" sz="2000" dirty="0">
                <a:solidFill>
                  <a:srgbClr val="000000"/>
                </a:solidFill>
                <a:latin typeface="Times New Roman" panose="02020603050405020304" pitchFamily="18" charset="0"/>
                <a:cs typeface="Times New Roman" panose="02020603050405020304" pitchFamily="18" charset="0"/>
              </a:rPr>
              <a:t>Если продавец предлагает перечислить предоплату  </a:t>
            </a:r>
            <a:r>
              <a:rPr lang="ru-RU" altLang="ru-RU" sz="2000" dirty="0" smtClean="0">
                <a:solidFill>
                  <a:srgbClr val="000000"/>
                </a:solidFill>
                <a:latin typeface="Times New Roman" panose="02020603050405020304" pitchFamily="18" charset="0"/>
                <a:cs typeface="Times New Roman" panose="02020603050405020304" pitchFamily="18" charset="0"/>
              </a:rPr>
              <a:t>за </a:t>
            </a:r>
            <a:r>
              <a:rPr lang="ru-RU" altLang="ru-RU" sz="2000" dirty="0">
                <a:solidFill>
                  <a:srgbClr val="000000"/>
                </a:solidFill>
                <a:latin typeface="Times New Roman" panose="02020603050405020304" pitchFamily="18" charset="0"/>
                <a:cs typeface="Times New Roman" panose="02020603050405020304" pitchFamily="18" charset="0"/>
              </a:rPr>
              <a:t>товар, особенно с использованием анонимных платежных систем, электронных денег или при помощи банковского перевода на карту, выданную на имя частного лица, нужно понимать, что данная сделка является опасной.</a:t>
            </a:r>
          </a:p>
        </p:txBody>
      </p:sp>
    </p:spTree>
    <p:extLst>
      <p:ext uri="{BB962C8B-B14F-4D97-AF65-F5344CB8AC3E}">
        <p14:creationId xmlns:p14="http://schemas.microsoft.com/office/powerpoint/2010/main" xmlns="" val="16727453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78975" y="1591022"/>
            <a:ext cx="11591108" cy="4339650"/>
          </a:xfrm>
          <a:prstGeom prst="rect">
            <a:avLst/>
          </a:prstGeom>
        </p:spPr>
        <p:txBody>
          <a:bodyPr wrap="square">
            <a:spAutoFit/>
          </a:bodyPr>
          <a:lstStyle/>
          <a:p>
            <a:pPr lvl="0"/>
            <a:r>
              <a:rPr lang="ru-RU" sz="2200" dirty="0">
                <a:solidFill>
                  <a:srgbClr val="242424"/>
                </a:solidFill>
                <a:latin typeface="Times New Roman" panose="02020603050405020304" pitchFamily="18" charset="0"/>
                <a:cs typeface="Times New Roman" panose="02020603050405020304" pitchFamily="18" charset="0"/>
              </a:rPr>
              <a:t/>
            </a:r>
            <a:br>
              <a:rPr lang="ru-RU" sz="2200" dirty="0">
                <a:solidFill>
                  <a:srgbClr val="242424"/>
                </a:solidFill>
                <a:latin typeface="Times New Roman" panose="02020603050405020304" pitchFamily="18" charset="0"/>
                <a:cs typeface="Times New Roman" panose="02020603050405020304" pitchFamily="18" charset="0"/>
              </a:rPr>
            </a:br>
            <a:r>
              <a:rPr lang="ru-RU" sz="2200" dirty="0">
                <a:solidFill>
                  <a:srgbClr val="242424"/>
                </a:solidFill>
                <a:latin typeface="Times New Roman" panose="02020603050405020304" pitchFamily="18" charset="0"/>
                <a:cs typeface="Times New Roman" panose="02020603050405020304" pitchFamily="18" charset="0"/>
              </a:rPr>
              <a:t>На что следует обратить внимание? Внимательно изучите сведения о продавце. Помните о том, что вы собираетесь доверить деньги лицу или компании, о которой вы ничего не знаете. Если на сайте указан адрес магазина, проверьте, действительно ли магазин существует. Очень часто злоумышленники указывают несуществующие адреса, либо по данным адресам располагаются совсем другие организации. Проверьте отзывы о магазине в открытых Интернет-рейтингах, пролистайте отзывы как можно дальше, злоумышленники могут прятать негативные отзывы за десятками фальшивых положительных оценок. В случае совершения покупок посредством электронных досок объявлений посмотрите историю сделок продавца и ознакомьтесь с его рейтингом, многие торговые площадки предлагают подобную услугу</a:t>
            </a:r>
            <a:r>
              <a:rPr lang="ru-RU" sz="2200" dirty="0" smtClean="0">
                <a:solidFill>
                  <a:srgbClr val="242424"/>
                </a:solidFill>
                <a:latin typeface="Times New Roman" panose="02020603050405020304" pitchFamily="18" charset="0"/>
                <a:cs typeface="Times New Roman" panose="02020603050405020304" pitchFamily="18" charset="0"/>
              </a:rPr>
              <a:t>.</a:t>
            </a:r>
            <a:r>
              <a:rPr lang="ru-RU" sz="2000" b="1" i="1" dirty="0">
                <a:solidFill>
                  <a:srgbClr val="242424"/>
                </a:solidFill>
                <a:latin typeface="Times New Roman" panose="02020603050405020304" pitchFamily="18" charset="0"/>
                <a:cs typeface="Times New Roman" panose="02020603050405020304" pitchFamily="18" charset="0"/>
              </a:rPr>
              <a:t/>
            </a:r>
            <a:br>
              <a:rPr lang="ru-RU" sz="2000" b="1" i="1" dirty="0">
                <a:solidFill>
                  <a:srgbClr val="242424"/>
                </a:solidFill>
                <a:latin typeface="Times New Roman" panose="02020603050405020304" pitchFamily="18" charset="0"/>
                <a:cs typeface="Times New Roman" panose="02020603050405020304" pitchFamily="18" charset="0"/>
              </a:rPr>
            </a:br>
            <a:r>
              <a:rPr lang="ru-RU" sz="2200" dirty="0">
                <a:solidFill>
                  <a:srgbClr val="242424"/>
                </a:solidFill>
                <a:latin typeface="Times New Roman" panose="02020603050405020304" pitchFamily="18" charset="0"/>
                <a:cs typeface="Times New Roman" panose="02020603050405020304" pitchFamily="18" charset="0"/>
              </a:rPr>
              <a:t/>
            </a:r>
            <a:br>
              <a:rPr lang="ru-RU" sz="2200" dirty="0">
                <a:solidFill>
                  <a:srgbClr val="242424"/>
                </a:solidFill>
                <a:latin typeface="Times New Roman" panose="02020603050405020304" pitchFamily="18" charset="0"/>
                <a:cs typeface="Times New Roman" panose="02020603050405020304" pitchFamily="18" charset="0"/>
              </a:rPr>
            </a:br>
            <a:endParaRPr lang="ru-RU" sz="1000" dirty="0">
              <a:solidFill>
                <a:srgbClr val="242424"/>
              </a:solidFill>
              <a:latin typeface="arial" panose="020B0604020202020204" pitchFamily="34" charset="0"/>
            </a:endParaRPr>
          </a:p>
          <a:p>
            <a:pPr algn="just"/>
            <a:endParaRPr lang="ru-RU" sz="2400" dirty="0" smtClean="0">
              <a:latin typeface="Times New Roman" panose="02020603050405020304" pitchFamily="18" charset="0"/>
              <a:cs typeface="Times New Roman" panose="02020603050405020304" pitchFamily="18" charset="0"/>
            </a:endParaRPr>
          </a:p>
        </p:txBody>
      </p:sp>
      <p:sp>
        <p:nvSpPr>
          <p:cNvPr id="4" name="TextBox 3"/>
          <p:cNvSpPr txBox="1"/>
          <p:nvPr/>
        </p:nvSpPr>
        <p:spPr>
          <a:xfrm>
            <a:off x="478979" y="209009"/>
            <a:ext cx="9565354" cy="1785104"/>
          </a:xfrm>
          <a:prstGeom prst="rect">
            <a:avLst/>
          </a:prstGeom>
          <a:noFill/>
        </p:spPr>
        <p:txBody>
          <a:bodyPr wrap="square" rtlCol="0">
            <a:spAutoFit/>
          </a:bodyPr>
          <a:lstStyle/>
          <a:p>
            <a:r>
              <a:rPr lang="ru-RU" sz="2200" b="1" dirty="0">
                <a:solidFill>
                  <a:srgbClr val="242424"/>
                </a:solidFill>
                <a:latin typeface="Times New Roman" panose="02020603050405020304" pitchFamily="18" charset="0"/>
                <a:cs typeface="Times New Roman" panose="02020603050405020304" pitchFamily="18" charset="0"/>
              </a:rPr>
              <a:t>4. Отсутствие контактной информации и сведений о продавце.</a:t>
            </a:r>
            <a:r>
              <a:rPr lang="ru-RU" sz="2200" b="1" i="1" dirty="0">
                <a:solidFill>
                  <a:srgbClr val="242424"/>
                </a:solidFill>
                <a:latin typeface="Times New Roman" panose="02020603050405020304" pitchFamily="18" charset="0"/>
                <a:cs typeface="Times New Roman" panose="02020603050405020304" pitchFamily="18" charset="0"/>
              </a:rPr>
              <a:t> </a:t>
            </a:r>
            <a:r>
              <a:rPr lang="ru-RU" sz="2200" dirty="0">
                <a:solidFill>
                  <a:srgbClr val="242424"/>
                </a:solidFill>
                <a:latin typeface="Times New Roman" panose="02020603050405020304" pitchFamily="18" charset="0"/>
                <a:cs typeface="Times New Roman" panose="02020603050405020304" pitchFamily="18" charset="0"/>
              </a:rPr>
              <a:t>Если на сайте Интернет-магазина отсутствуют сведения об организации или индивидуальном предпринимателе, а контактные сведения представлены лишь формой обратной связи и мобильным телефоном, такой магазин может представлять опасность.</a:t>
            </a:r>
            <a:endParaRPr lang="ru-RU" sz="2200" dirty="0"/>
          </a:p>
        </p:txBody>
      </p:sp>
    </p:spTree>
    <p:extLst>
      <p:ext uri="{BB962C8B-B14F-4D97-AF65-F5344CB8AC3E}">
        <p14:creationId xmlns:p14="http://schemas.microsoft.com/office/powerpoint/2010/main" xmlns="" val="7400654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noChangeArrowheads="1"/>
            <a:extLst>
              <a:ext uri="smNativeData">
                <pr:smNativeData xmlns="" xmlns:p14="http://schemas.microsoft.com/office/powerpoint/2010/main" xmlns:pr="smNativeData" val="SMDATA_13_NlMAYRMAAAAlAAAAZAAAAA0AAAAAkAAAAEgAAACQAAAAA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f29UKAAAAACgAAAAoAAAAZAAAAGQAAAAAAAAAzMzMAAAAAABQAAAAUAAAAGQAAABkAAAAAAAAABcAAAAUAAAAAAAAAAAAAAD/fwAA/38AAAAAAAAJAAAABAAAALgk2asMAAAAEAAAAAAAAAAAAAAAAAAAAAAAAAAeAAAAaAAAAAAAAAAAAAAAAAAAAAAAAAAAAAAAECcAABAnAAAAAAAAAAAAAAAAAAAAAAAAAAAAAAAAAAAAAAAAAAAAABQAAAAAAAAAwMD/AAAAAABkAAAAMgAAAAAAAABkAAAAAAAAAH9/fwAKAAAAHwAAAFQAAAD///8A////AQAAAAAAAAAAAAAAAAAAAAAAAAAAAAAAAAAAAAAAAAAAAAAAAH9/fwDf29UDzMzMAMDA/wB/f38AAAAAAAAAAAAAAAAAAAAAAAAAAAAhAAAAGAAAABQAAADsDAAAdgUAALdHAAAYFQAAAAAAACYAAAAIAAAAASAAAAAAAAA="/>
              </a:ext>
            </a:extLst>
          </p:cNvSpPr>
          <p:nvPr>
            <p:ph type="ctrTitle"/>
          </p:nvPr>
        </p:nvSpPr>
        <p:spPr>
          <a:xfrm>
            <a:off x="400597" y="887735"/>
            <a:ext cx="11257371" cy="1681299"/>
          </a:xfrm>
        </p:spPr>
        <p:txBody>
          <a:bodyPr vert="horz" wrap="square" lIns="91440" tIns="45720" rIns="91440" bIns="0" numCol="1" spcCol="215900" anchor="b">
            <a:prstTxWarp prst="textNoShape">
              <a:avLst/>
            </a:prstTxWarp>
          </a:bodyPr>
          <a:lstStyle/>
          <a:p>
            <a:pPr algn="ctr">
              <a:defRPr lang="ru-RU" sz="4800" b="1" cap="all">
                <a:latin typeface="Times New Roman" pitchFamily="1" charset="-52"/>
                <a:ea typeface="Gill Sans MT" charset="0"/>
                <a:cs typeface="Times New Roman" pitchFamily="1" charset="-52"/>
              </a:defRPr>
            </a:pPr>
            <a:r>
              <a:rPr lang="ru-RU" sz="4000" dirty="0" smtClean="0">
                <a:effectLst>
                  <a:outerShdw blurRad="38100" dist="38100" dir="2700000" algn="tl">
                    <a:srgbClr val="000000">
                      <a:alpha val="43137"/>
                    </a:srgbClr>
                  </a:outerShdw>
                </a:effectLst>
              </a:rPr>
              <a:t>Финансовая грамотность</a:t>
            </a:r>
            <a:endParaRPr sz="4000" dirty="0">
              <a:effectLst>
                <a:outerShdw blurRad="38100" dist="38100" dir="2700000" algn="tl">
                  <a:srgbClr val="000000">
                    <a:alpha val="43137"/>
                  </a:srgbClr>
                </a:outerShdw>
              </a:effectLst>
            </a:endParaRPr>
          </a:p>
        </p:txBody>
      </p:sp>
      <p:sp>
        <p:nvSpPr>
          <p:cNvPr id="3" name="Подзаголовок 2"/>
          <p:cNvSpPr>
            <a:spLocks noGrp="1" noChangeArrowheads="1"/>
            <a:extLst>
              <a:ext uri="smNativeData">
                <pr:smNativeData xmlns="" xmlns:p14="http://schemas.microsoft.com/office/powerpoint/2010/main" xmlns:pr="smNativeData" val="SMDATA_13_NlMAYRMAAAAlAAAAZAAAAA0AAAAAkAAAAJAAAACQAAAAk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f29UKAAAAACgAAAAoAAAAZAAAAGQAAAAAAAAAzMzMAAAAAABQAAAAUAAAAGQAAABkAAAAAAAAABcAAAAUAAAAAAAAAAAAAAD/fwAA/38AAAAAAAAJAAAABAAAAAUAAAAMAAAAEAAAAAAAAAAAAAAAAAAAAAAAAAAeAAAAaAAAAAAAAAAAAAAAAAAAAAAAAAAAAAAAECcAABAnAAAAAAAAAAAAAAAAAAAAAAAAAAAAAAAAAAAAAAAAAAAAABQAAAAAAAAAwMD/AAAAAABkAAAAMgAAAAAAAABkAAAAAAAAAH9/fwAKAAAAHwAAAFQAAAD///8A////AQAAAAAAAAAAAAAAAAAAAAAAAAAAAAAAAAAAAAAAAAAAAAAAAH9/fwDf29UDzMzMAMDA/wB/f38AAAAAAAAAAAAAAAAAAAAAAAAAAAAhAAAAGAAAABQAAAABDgAAvBYAAIxPAABQHQAAEAAAACYAAAAIAAAAASAAAAAAAAA="/>
              </a:ext>
            </a:extLst>
          </p:cNvSpPr>
          <p:nvPr>
            <p:ph type="subTitle" idx="1"/>
          </p:nvPr>
        </p:nvSpPr>
        <p:spPr>
          <a:xfrm>
            <a:off x="400600" y="3782786"/>
            <a:ext cx="10654665" cy="1069340"/>
          </a:xfrm>
        </p:spPr>
        <p:txBody>
          <a:bodyPr vert="horz" wrap="square" lIns="91440" tIns="91440" rIns="91440" bIns="91440" numCol="1" spcCol="215900" anchor="t">
            <a:prstTxWarp prst="textNoShape">
              <a:avLst/>
            </a:prstTxWarp>
            <a:normAutofit/>
          </a:bodyPr>
          <a:lstStyle/>
          <a:p>
            <a:pPr>
              <a:lnSpc>
                <a:spcPct val="100000"/>
              </a:lnSpc>
              <a:spcBef>
                <a:spcPts val="250"/>
              </a:spcBef>
              <a:defRPr lang="en-US" sz="450" cap="all"/>
            </a:pPr>
            <a:r>
              <a:rPr lang="ru-RU" sz="2400" cap="all" dirty="0">
                <a:latin typeface="Times New Roman" pitchFamily="1" charset="-52"/>
                <a:ea typeface="Gill Sans MT" charset="0"/>
                <a:cs typeface="Times New Roman" pitchFamily="1" charset="-52"/>
              </a:rPr>
              <a:t>Мурманская региональная общественная организация защиты прав потребителей «Резонанс</a:t>
            </a:r>
            <a:r>
              <a:rPr lang="ru-RU" sz="2400" cap="all" dirty="0" smtClean="0">
                <a:latin typeface="Times New Roman" pitchFamily="1" charset="-52"/>
                <a:ea typeface="Gill Sans MT" charset="0"/>
                <a:cs typeface="Times New Roman" pitchFamily="1" charset="-52"/>
              </a:rPr>
              <a:t>»</a:t>
            </a:r>
          </a:p>
          <a:p>
            <a:pPr>
              <a:lnSpc>
                <a:spcPct val="100000"/>
              </a:lnSpc>
              <a:spcBef>
                <a:spcPts val="250"/>
              </a:spcBef>
              <a:defRPr lang="en-US" sz="450" cap="all"/>
            </a:pPr>
            <a:endParaRPr lang="ru-RU" sz="2400" cap="all" dirty="0">
              <a:latin typeface="Times New Roman" pitchFamily="1" charset="-52"/>
              <a:ea typeface="Gill Sans MT" charset="0"/>
              <a:cs typeface="Times New Roman" pitchFamily="1" charset="-5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1887" y="1193078"/>
            <a:ext cx="11591108" cy="4185761"/>
          </a:xfrm>
          <a:prstGeom prst="rect">
            <a:avLst/>
          </a:prstGeom>
        </p:spPr>
        <p:txBody>
          <a:bodyPr wrap="square">
            <a:spAutoFit/>
          </a:bodyPr>
          <a:lstStyle/>
          <a:p>
            <a:pPr algn="just"/>
            <a:endParaRPr lang="ru-RU" sz="2200" dirty="0">
              <a:solidFill>
                <a:srgbClr val="242424"/>
              </a:solidFill>
              <a:latin typeface="Times New Roman" panose="02020603050405020304" pitchFamily="18" charset="0"/>
              <a:cs typeface="Times New Roman" panose="02020603050405020304" pitchFamily="18" charset="0"/>
            </a:endParaRPr>
          </a:p>
          <a:p>
            <a:pPr lvl="0"/>
            <a:r>
              <a:rPr lang="ru-RU" sz="2200" b="1" dirty="0">
                <a:solidFill>
                  <a:srgbClr val="242424"/>
                </a:solidFill>
                <a:latin typeface="Times New Roman" panose="02020603050405020304" pitchFamily="18" charset="0"/>
                <a:cs typeface="Times New Roman" panose="02020603050405020304" pitchFamily="18" charset="0"/>
              </a:rPr>
              <a:t>5. Отсутствие у продавца или магазина «истории». </a:t>
            </a:r>
            <a:r>
              <a:rPr lang="ru-RU" sz="2200" dirty="0">
                <a:solidFill>
                  <a:srgbClr val="242424"/>
                </a:solidFill>
                <a:latin typeface="Times New Roman" panose="02020603050405020304" pitchFamily="18" charset="0"/>
                <a:cs typeface="Times New Roman" panose="02020603050405020304" pitchFamily="18" charset="0"/>
              </a:rPr>
              <a:t>Если Интернет-магазин или учетная запись продавца зарегистрированы несколько дней назад, сделка с ними может быть опасной.</a:t>
            </a:r>
            <a:br>
              <a:rPr lang="ru-RU" sz="2200" dirty="0">
                <a:solidFill>
                  <a:srgbClr val="242424"/>
                </a:solidFill>
                <a:latin typeface="Times New Roman" panose="02020603050405020304" pitchFamily="18" charset="0"/>
                <a:cs typeface="Times New Roman" panose="02020603050405020304" pitchFamily="18" charset="0"/>
              </a:rPr>
            </a:br>
            <a:r>
              <a:rPr lang="ru-RU" sz="2200" dirty="0">
                <a:solidFill>
                  <a:srgbClr val="242424"/>
                </a:solidFill>
                <a:latin typeface="Times New Roman" panose="02020603050405020304" pitchFamily="18" charset="0"/>
                <a:cs typeface="Times New Roman" panose="02020603050405020304" pitchFamily="18" charset="0"/>
              </a:rPr>
              <a:t>На что следует обратить внимание? Создание Интернет-магазина – дело нескольких часов, изменение его названия и переезд на другой адрес – дело нескольких минут. Будьте осторожны при совершении покупок в только что открывшихся Интернет-магазинах.</a:t>
            </a:r>
          </a:p>
          <a:p>
            <a:pPr lvl="0" algn="just"/>
            <a:r>
              <a:rPr lang="ru-RU" sz="2200" b="1" dirty="0" smtClean="0">
                <a:solidFill>
                  <a:srgbClr val="242424"/>
                </a:solidFill>
                <a:latin typeface="Times New Roman" panose="02020603050405020304" pitchFamily="18" charset="0"/>
                <a:cs typeface="Times New Roman" panose="02020603050405020304" pitchFamily="18" charset="0"/>
              </a:rPr>
              <a:t>6</a:t>
            </a:r>
            <a:r>
              <a:rPr lang="ru-RU" sz="2200" b="1" dirty="0">
                <a:solidFill>
                  <a:srgbClr val="242424"/>
                </a:solidFill>
                <a:latin typeface="Times New Roman" panose="02020603050405020304" pitchFamily="18" charset="0"/>
                <a:cs typeface="Times New Roman" panose="02020603050405020304" pitchFamily="18" charset="0"/>
              </a:rPr>
              <a:t>. Неточности или несоответствия в описании товаров.</a:t>
            </a:r>
            <a:r>
              <a:rPr lang="ru-RU" sz="2200" b="1" i="1" dirty="0">
                <a:solidFill>
                  <a:srgbClr val="242424"/>
                </a:solidFill>
                <a:latin typeface="Times New Roman" panose="02020603050405020304" pitchFamily="18" charset="0"/>
                <a:cs typeface="Times New Roman" panose="02020603050405020304" pitchFamily="18" charset="0"/>
              </a:rPr>
              <a:t> </a:t>
            </a:r>
            <a:r>
              <a:rPr lang="ru-RU" sz="2200" dirty="0">
                <a:solidFill>
                  <a:srgbClr val="242424"/>
                </a:solidFill>
                <a:latin typeface="Times New Roman" panose="02020603050405020304" pitchFamily="18" charset="0"/>
                <a:cs typeface="Times New Roman" panose="02020603050405020304" pitchFamily="18" charset="0"/>
              </a:rPr>
              <a:t>Если в описании товара присутствуют явные несоответствия, следует осторожно отнестись к подобному объявлению.</a:t>
            </a:r>
          </a:p>
          <a:p>
            <a:pPr lvl="0" algn="just"/>
            <a:r>
              <a:rPr lang="ru-RU" sz="2200" dirty="0">
                <a:solidFill>
                  <a:srgbClr val="242424"/>
                </a:solidFill>
                <a:latin typeface="Times New Roman" panose="02020603050405020304" pitchFamily="18" charset="0"/>
                <a:cs typeface="Times New Roman" panose="02020603050405020304" pitchFamily="18" charset="0"/>
              </a:rPr>
              <a:t/>
            </a:r>
            <a:br>
              <a:rPr lang="ru-RU" sz="2200" dirty="0">
                <a:solidFill>
                  <a:srgbClr val="242424"/>
                </a:solidFill>
                <a:latin typeface="Times New Roman" panose="02020603050405020304" pitchFamily="18" charset="0"/>
                <a:cs typeface="Times New Roman" panose="02020603050405020304" pitchFamily="18" charset="0"/>
              </a:rPr>
            </a:br>
            <a:r>
              <a:rPr lang="ru-RU" sz="2200" dirty="0">
                <a:solidFill>
                  <a:srgbClr val="242424"/>
                </a:solidFill>
                <a:latin typeface="Times New Roman" panose="02020603050405020304" pitchFamily="18" charset="0"/>
                <a:cs typeface="Times New Roman" panose="02020603050405020304" pitchFamily="18" charset="0"/>
              </a:rPr>
              <a:t>На что следует обратить внимание? Внимательно прочитайте описание товара и сравните его с описаниями на других Интернет-ресурсах.</a:t>
            </a:r>
          </a:p>
          <a:p>
            <a:pPr algn="just"/>
            <a:endParaRPr lang="ru-RU"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455626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65760" y="1297579"/>
            <a:ext cx="11617235" cy="4862870"/>
          </a:xfrm>
          <a:prstGeom prst="rect">
            <a:avLst/>
          </a:prstGeom>
        </p:spPr>
        <p:txBody>
          <a:bodyPr wrap="square">
            <a:spAutoFit/>
          </a:bodyPr>
          <a:lstStyle/>
          <a:p>
            <a:pPr algn="just"/>
            <a:endParaRPr lang="ru-RU" sz="2200" dirty="0">
              <a:solidFill>
                <a:srgbClr val="242424"/>
              </a:solidFill>
              <a:latin typeface="Times New Roman" panose="02020603050405020304" pitchFamily="18" charset="0"/>
              <a:cs typeface="Times New Roman" panose="02020603050405020304" pitchFamily="18" charset="0"/>
            </a:endParaRPr>
          </a:p>
          <a:p>
            <a:pPr lvl="0" algn="just"/>
            <a:r>
              <a:rPr lang="ru-RU" sz="2200" dirty="0">
                <a:solidFill>
                  <a:srgbClr val="242424"/>
                </a:solidFill>
                <a:latin typeface="Times New Roman" panose="02020603050405020304" pitchFamily="18" charset="0"/>
                <a:cs typeface="Times New Roman" panose="02020603050405020304" pitchFamily="18" charset="0"/>
              </a:rPr>
              <a:t/>
            </a:r>
            <a:br>
              <a:rPr lang="ru-RU" sz="2200" dirty="0">
                <a:solidFill>
                  <a:srgbClr val="242424"/>
                </a:solidFill>
                <a:latin typeface="Times New Roman" panose="02020603050405020304" pitchFamily="18" charset="0"/>
                <a:cs typeface="Times New Roman" panose="02020603050405020304" pitchFamily="18" charset="0"/>
              </a:rPr>
            </a:br>
            <a:r>
              <a:rPr lang="ru-RU" sz="2200" dirty="0">
                <a:solidFill>
                  <a:srgbClr val="242424"/>
                </a:solidFill>
                <a:latin typeface="Times New Roman" panose="02020603050405020304" pitchFamily="18" charset="0"/>
                <a:cs typeface="Times New Roman" panose="02020603050405020304" pitchFamily="18" charset="0"/>
              </a:rPr>
              <a:t>На что следует обратить внимание? Злоумышленники часто используют временной фактор для того, чтобы не дать жертве оценить все нюансы сделки. Тщательно проверяйте платежную информацию и при наличии любых сомнений откладывайте сделку.</a:t>
            </a:r>
          </a:p>
          <a:p>
            <a:pPr lvl="0" algn="just"/>
            <a:r>
              <a:rPr lang="ru-RU" sz="2200" dirty="0">
                <a:solidFill>
                  <a:srgbClr val="242424"/>
                </a:solidFill>
                <a:latin typeface="Times New Roman" panose="02020603050405020304" pitchFamily="18" charset="0"/>
                <a:cs typeface="Times New Roman" panose="02020603050405020304" pitchFamily="18" charset="0"/>
              </a:rPr>
              <a:t/>
            </a:r>
            <a:br>
              <a:rPr lang="ru-RU" sz="2200" dirty="0">
                <a:solidFill>
                  <a:srgbClr val="242424"/>
                </a:solidFill>
                <a:latin typeface="Times New Roman" panose="02020603050405020304" pitchFamily="18" charset="0"/>
                <a:cs typeface="Times New Roman" panose="02020603050405020304" pitchFamily="18" charset="0"/>
              </a:rPr>
            </a:br>
            <a:r>
              <a:rPr lang="ru-RU" sz="2200" b="1" dirty="0">
                <a:solidFill>
                  <a:srgbClr val="242424"/>
                </a:solidFill>
                <a:latin typeface="Times New Roman" panose="02020603050405020304" pitchFamily="18" charset="0"/>
                <a:cs typeface="Times New Roman" panose="02020603050405020304" pitchFamily="18" charset="0"/>
              </a:rPr>
              <a:t>8. Подтверждение личности продавца путем направления отсканированного изображения паспорта.</a:t>
            </a:r>
            <a:r>
              <a:rPr lang="ru-RU" sz="2200" b="1" i="1" dirty="0">
                <a:solidFill>
                  <a:srgbClr val="242424"/>
                </a:solidFill>
                <a:latin typeface="Times New Roman" panose="02020603050405020304" pitchFamily="18" charset="0"/>
                <a:cs typeface="Times New Roman" panose="02020603050405020304" pitchFamily="18" charset="0"/>
              </a:rPr>
              <a:t> </a:t>
            </a:r>
            <a:r>
              <a:rPr lang="ru-RU" sz="2200" dirty="0">
                <a:solidFill>
                  <a:srgbClr val="242424"/>
                </a:solidFill>
                <a:latin typeface="Times New Roman" panose="02020603050405020304" pitchFamily="18" charset="0"/>
                <a:cs typeface="Times New Roman" panose="02020603050405020304" pitchFamily="18" charset="0"/>
              </a:rPr>
              <a:t>Ожидая перевода денег, продавцы в социальных сетях часто направляют изображение своего паспорта покупателю с целью подкупить его доверие.</a:t>
            </a:r>
          </a:p>
          <a:p>
            <a:pPr lvl="0" algn="just"/>
            <a:r>
              <a:rPr lang="ru-RU" sz="2200" dirty="0">
                <a:solidFill>
                  <a:srgbClr val="242424"/>
                </a:solidFill>
                <a:latin typeface="Times New Roman" panose="02020603050405020304" pitchFamily="18" charset="0"/>
                <a:cs typeface="Times New Roman" panose="02020603050405020304" pitchFamily="18" charset="0"/>
              </a:rPr>
              <a:t/>
            </a:r>
            <a:br>
              <a:rPr lang="ru-RU" sz="2200" dirty="0">
                <a:solidFill>
                  <a:srgbClr val="242424"/>
                </a:solidFill>
                <a:latin typeface="Times New Roman" panose="02020603050405020304" pitchFamily="18" charset="0"/>
                <a:cs typeface="Times New Roman" panose="02020603050405020304" pitchFamily="18" charset="0"/>
              </a:rPr>
            </a:br>
            <a:r>
              <a:rPr lang="ru-RU" sz="2200" dirty="0">
                <a:solidFill>
                  <a:srgbClr val="242424"/>
                </a:solidFill>
                <a:latin typeface="Times New Roman" panose="02020603050405020304" pitchFamily="18" charset="0"/>
                <a:cs typeface="Times New Roman" panose="02020603050405020304" pitchFamily="18" charset="0"/>
              </a:rPr>
              <a:t>На что следует обратить внимание? Помните, что при современном развитии техники изготовить изображение паспорта на компьютере не представляет никакого труда. Данное изображение никаким образом не может подтверждать личность лица, направившего его вам.</a:t>
            </a:r>
          </a:p>
          <a:p>
            <a:pPr algn="just"/>
            <a:endParaRPr lang="ru-RU" sz="2400" dirty="0" smtClean="0">
              <a:latin typeface="Times New Roman" panose="02020603050405020304" pitchFamily="18" charset="0"/>
              <a:cs typeface="Times New Roman" panose="02020603050405020304" pitchFamily="18" charset="0"/>
            </a:endParaRPr>
          </a:p>
        </p:txBody>
      </p:sp>
      <p:sp>
        <p:nvSpPr>
          <p:cNvPr id="4" name="TextBox 3"/>
          <p:cNvSpPr txBox="1"/>
          <p:nvPr/>
        </p:nvSpPr>
        <p:spPr>
          <a:xfrm>
            <a:off x="365760" y="168477"/>
            <a:ext cx="8665029" cy="1631216"/>
          </a:xfrm>
          <a:prstGeom prst="rect">
            <a:avLst/>
          </a:prstGeom>
          <a:noFill/>
        </p:spPr>
        <p:txBody>
          <a:bodyPr wrap="square" rtlCol="0">
            <a:spAutoFit/>
          </a:bodyPr>
          <a:lstStyle/>
          <a:p>
            <a:pPr lvl="0" algn="just"/>
            <a:r>
              <a:rPr lang="ru-RU" sz="2000" b="1" dirty="0">
                <a:solidFill>
                  <a:srgbClr val="242424"/>
                </a:solidFill>
                <a:latin typeface="Times New Roman" panose="02020603050405020304" pitchFamily="18" charset="0"/>
                <a:cs typeface="Times New Roman" panose="02020603050405020304" pitchFamily="18" charset="0"/>
              </a:rPr>
              <a:t>7. Излишняя настойчивость продавцов и менеджеров.</a:t>
            </a:r>
            <a:r>
              <a:rPr lang="ru-RU" sz="2000" b="1" i="1" dirty="0">
                <a:solidFill>
                  <a:srgbClr val="242424"/>
                </a:solidFill>
                <a:latin typeface="Times New Roman" panose="02020603050405020304" pitchFamily="18" charset="0"/>
                <a:cs typeface="Times New Roman" panose="02020603050405020304" pitchFamily="18" charset="0"/>
              </a:rPr>
              <a:t> </a:t>
            </a:r>
            <a:r>
              <a:rPr lang="ru-RU" sz="2000" dirty="0">
                <a:solidFill>
                  <a:srgbClr val="242424"/>
                </a:solidFill>
                <a:latin typeface="Times New Roman" panose="02020603050405020304" pitchFamily="18" charset="0"/>
                <a:cs typeface="Times New Roman" panose="02020603050405020304" pitchFamily="18" charset="0"/>
              </a:rPr>
              <a:t>Если в процессе совершения покупки менеджер магазина начинает торопить вас с заказом и оплатой товара, убеждая в том, что если не заказать его сейчас, то цена изменится или товар будет снят с продажи, не поддавайтесь на уговоры и трезво оценивайте свои действия.</a:t>
            </a:r>
          </a:p>
        </p:txBody>
      </p:sp>
    </p:spTree>
    <p:extLst>
      <p:ext uri="{BB962C8B-B14F-4D97-AF65-F5344CB8AC3E}">
        <p14:creationId xmlns:p14="http://schemas.microsoft.com/office/powerpoint/2010/main" xmlns="" val="9469024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noChangeArrowheads="1"/>
            <a:extLst>
              <a:ext uri="smNativeData">
                <pr:smNativeData xmlns="" xmlns:p14="http://schemas.microsoft.com/office/powerpoint/2010/main" xmlns:pr="smNativeData" val="SMDATA_13_NlMAY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f29UKAAAAACgAAAAoAAAAZAAAAGQAAAAAAAAAzMzMAAAAAABQAAAAUAAAAGQAAABkAAAAAAAAABcAAAAUAAAAAAAAAAAAAAD/fwAA/38AAAAAAAAJAAAABAAAAKf///8MAAAAEAAAAAAAAAAAAAAAAAAAAAAAAAAeAAAAaAAAAAAAAAAAAAAAAAAAAAAAAAAAAAAAECcAABAnAAAAAAAAAAAAAAAAAAAAAAAAAAAAAAAAAAAAAAAAAAAAABQAAAAAAAAAwMD/AAAAAABkAAAAMgAAAAAAAABkAAAAAAAAAH9/fwAKAAAAHwAAAFQAAAD///8A////AQAAAAAAAAAAAAAAAAAAAAAAAAAAAAAAAAAAAAAAAAAAAAAAAH9/fwDf29UDzMzMAMDA/wB/f38AAAAAAAAAAAAAAAAAAAAAAAAAAAAhAAAAGAAAABQAAADuCAAAZgwAAOorAAAuJQAAAAAAACYAAAAIAAAAASAAAAAAAAA="/>
              </a:ext>
            </a:extLst>
          </p:cNvSpPr>
          <p:nvPr>
            <p:ph idx="1"/>
          </p:nvPr>
        </p:nvSpPr>
        <p:spPr>
          <a:xfrm>
            <a:off x="-445697" y="1663338"/>
            <a:ext cx="12482422" cy="4944496"/>
          </a:xfrm>
        </p:spPr>
        <p:txBody>
          <a:bodyPr vert="horz" wrap="square" lIns="91440" tIns="45720" rIns="91440" bIns="45720" numCol="1" spcCol="215900" anchor="t">
            <a:prstTxWarp prst="textNoShape">
              <a:avLst/>
            </a:prstTxWarp>
            <a:normAutofit fontScale="47500" lnSpcReduction="20000"/>
          </a:bodyPr>
          <a:lstStyle/>
          <a:p>
            <a:pPr marL="432000" indent="0" algn="just">
              <a:spcBef>
                <a:spcPts val="0"/>
              </a:spcBef>
              <a:buNone/>
            </a:pPr>
            <a:r>
              <a:rPr lang="ru-RU" sz="3800" b="1" dirty="0" smtClean="0">
                <a:latin typeface="Times New Roman" pitchFamily="18" charset="0"/>
                <a:cs typeface="Times New Roman" pitchFamily="18" charset="0"/>
              </a:rPr>
              <a:t>«Заблудившееся» письмо</a:t>
            </a:r>
          </a:p>
          <a:p>
            <a:pPr marL="432000" indent="0" algn="just">
              <a:spcBef>
                <a:spcPts val="0"/>
              </a:spcBef>
              <a:buNone/>
            </a:pPr>
            <a:endParaRPr lang="ru-RU" sz="3800" dirty="0" smtClean="0">
              <a:latin typeface="Times New Roman" pitchFamily="18" charset="0"/>
              <a:cs typeface="Times New Roman" pitchFamily="18" charset="0"/>
            </a:endParaRPr>
          </a:p>
          <a:p>
            <a:pPr marL="432000" indent="0" algn="just">
              <a:spcBef>
                <a:spcPts val="0"/>
              </a:spcBef>
              <a:buNone/>
            </a:pPr>
            <a:r>
              <a:rPr lang="ru-RU" sz="3800" dirty="0" smtClean="0">
                <a:latin typeface="Times New Roman" pitchFamily="18" charset="0"/>
                <a:cs typeface="Times New Roman" pitchFamily="18" charset="0"/>
              </a:rPr>
              <a:t>Такое мошенничество можно, скорее, отнести к недобросовестной рекламе. Оно особенно распространено в сети интернет. Открыв свой электронный почтовый ящик, человек видит письмо, адресованное не ему, но озаглавленное некой привлекающей внимание фразой. Она может содержать слова «СРОЧНО!!», «ОЧЕНЬ ВАЖНО!» и т. п., но обязательно прописными буквами, с восклицательными знаками и всеми пометками значимости послания. Вложений письмо не содержит, стало быть, опасности не представляет. Соблазн открыть его достаточно высок.</a:t>
            </a:r>
            <a:br>
              <a:rPr lang="ru-RU" sz="3800" dirty="0" smtClean="0">
                <a:latin typeface="Times New Roman" pitchFamily="18" charset="0"/>
                <a:cs typeface="Times New Roman" pitchFamily="18" charset="0"/>
              </a:rPr>
            </a:br>
            <a:r>
              <a:rPr lang="ru-RU" sz="3800" dirty="0" smtClean="0">
                <a:latin typeface="Times New Roman" pitchFamily="18" charset="0"/>
                <a:cs typeface="Times New Roman" pitchFamily="18" charset="0"/>
              </a:rPr>
              <a:t>В письме некая особа рассказывает о «верном» способе сказочно разбогатеть своей хорошей знакомой: необходимо всего лишь вступить в какое-либо сообщество, стать распространителем какой-либо продукции. Все звучит довольно убедительно. Даже сейчас многие граждане покупаются на подобного рода «рекламу».</a:t>
            </a:r>
            <a:br>
              <a:rPr lang="ru-RU" sz="3800" dirty="0" smtClean="0">
                <a:latin typeface="Times New Roman" pitchFamily="18" charset="0"/>
                <a:cs typeface="Times New Roman" pitchFamily="18" charset="0"/>
              </a:rPr>
            </a:br>
            <a:r>
              <a:rPr lang="ru-RU" sz="3800" dirty="0" smtClean="0">
                <a:latin typeface="Times New Roman" pitchFamily="18" charset="0"/>
                <a:cs typeface="Times New Roman" pitchFamily="18" charset="0"/>
              </a:rPr>
              <a:t>В реальной жизни существует похожий способ мошенничества:  в почтовый ящик гражданину бросают письмо, адресованное неведомой  Марии Петровне, но адрес, в отличие от предыдущего варианта, указан именно тот, по которому проживает потенциальная жертва. В письме содержатся поздравления Марии Петровне в связи с обретением ею телевизора и сообщением о том, куда надо прибыть для получения приза, не забыв захватить с собой паспорт. Далее следует сообщение,  что каждый, кто подобно ей приобретёт по почте в их магазине товара на 10 тыс. рублей, получает вот такой роскошный телевизор. Даже те, кто ограничивается покупками в 3 тысячи, не будут обделены щедрыми подарками. В дополнение к радостному письму в конверт вкладывают каталог товаров с достаточно умеренными ценами. Доверчивые люди, как правило, кидаются по указанному адресу приобретать всё, что там предлагают.</a:t>
            </a:r>
          </a:p>
          <a:p>
            <a:pPr marL="0" indent="0">
              <a:buNone/>
            </a:pPr>
            <a:endParaRPr lang="ru-RU" altLang="ru-RU" sz="1000" b="1" dirty="0">
              <a:latin typeface="Times New Roman" pitchFamily="18" charset="0"/>
              <a:cs typeface="Times New Roman" pitchFamily="18" charset="0"/>
            </a:endParaRPr>
          </a:p>
        </p:txBody>
      </p:sp>
      <p:sp>
        <p:nvSpPr>
          <p:cNvPr id="2" name="Заголовок 1"/>
          <p:cNvSpPr>
            <a:spLocks noGrp="1" noChangeArrowheads="1"/>
            <a:extLst>
              <a:ext uri="smNativeData">
                <pr:smNativeData xmlns="" xmlns:p14="http://schemas.microsoft.com/office/powerpoint/2010/main" xmlns:pr="smNativeData" val="SMDATA_13_NlMAY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f29U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QAAAAAAAAAAAAAAAAAAAAAAAAAAAAAAAAAAAAAAAAAAAAAAAH9/fwDf29UDzMzMAMDA/wB/f38AAAAAAAAAAAAAAAAAAAAAAAAAAAAhAAAAGAAAABQAAADuCAAA8wQAAAFEAADbCQAAAAAAACYAAAAIAAAAAQAAAAAAAAA="/>
              </a:ext>
            </a:extLst>
          </p:cNvSpPr>
          <p:nvPr>
            <p:ph type="title"/>
          </p:nvPr>
        </p:nvSpPr>
        <p:spPr>
          <a:xfrm>
            <a:off x="1695979" y="627289"/>
            <a:ext cx="8868047" cy="487408"/>
          </a:xfrm>
        </p:spPr>
        <p:txBody>
          <a:bodyPr>
            <a:normAutofit/>
          </a:bodyPr>
          <a:lstStyle/>
          <a:p>
            <a:pPr>
              <a:defRPr lang="ru-RU" cap="all"/>
            </a:pPr>
            <a:r>
              <a:rPr lang="ru-RU" sz="24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24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уловки аферистов в торговле</a:t>
            </a:r>
            <a:endParaRPr sz="24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5" name="Рисунок 4"/>
          <p:cNvPicPr>
            <a:picLocks noChangeAspect="1"/>
            <a:extLst>
              <a:ext uri="smNativeData">
                <pr:smNativeData xmlns="" xmlns:p14="http://schemas.microsoft.com/office/powerpoint/2010/main" xmlns:pr="smNativeData" val="SMDATA_15_NlMAYRMAAAAlAAAAEQAAAC0AAAAAkAAAAEgAAACQAAAASAAAAAAAAAAAAAAAAAAAAAEAAABQAAAAAAAAAAAA4D8AAAAAAADgPwAAAAAAAOA/AAAAAAAA4D8AAAAAAADgPwAAAAAAAOA/AAAAAAAA4D8AAAAAAADgPwAAAAAAAOA/AAAAAAAA4D8CAAAAjAAAAAAAAAAAAAAAtx5C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f29UKAAAAACgAAAAoAAAAZAAAAGQAAAAAAAAAzMzMAAAAAABQAAAAUAAAAGQAAABkAAAAAAAAAAcAAAA4AAAAAAAAAAAAAAAAAAAA////AAAAAAAAAAAAAAAAAAAAAAAAAAAAAAAAAAAAAABkAAAAZAAAAAAAAAAjAAAABAAAAGQAAAAXAAAAFAAAAAAAAAAAAAAA/38AAP9/AAAAAAAACQAAAAQAAAD/////DAAAABAAAAAAAAAAAAAAAAAAAAAAAAAAHgAAAGgAAAAAAAAAAAAAAAAAAAAAAAAAAAAAABAnAAAQJwAAAAAAAAAAAAAAAAAAAAAAAAAAAAAAAAAAAAAAAAAAAAAUAAAAAAAAAMDA/wAAAAAAZAAAADIAAAAAAAAAZAAAAAAAAAB/f38ACgAAAB8AAABUAAAAtx5CBf///wEAAAAAAAAAAAAAAAAAAAAAAAAAAAAAAAAAAAAAAAAAAAAAAAJ/f38A39vVA8zMzADAwP8Af39/AAAAAAAAAAAAAAAAAP///wAAAAAAIQAAABgAAAAUAAAAFj4AAJ4AAACmSAAA4AoAABAAAAAmAAAACAAAAP//////////"/>
              </a:ext>
            </a:extLst>
          </p:cNvPicPr>
          <p:nvPr/>
        </p:nvPicPr>
        <p:blipFill>
          <a:blip r:embed="rId2" cstate="print"/>
          <a:stretch>
            <a:fillRect/>
          </a:stretch>
        </p:blipFill>
        <p:spPr>
          <a:xfrm>
            <a:off x="86546" y="100331"/>
            <a:ext cx="1609433" cy="1563007"/>
          </a:xfrm>
          <a:prstGeom prst="rect">
            <a:avLst/>
          </a:prstGeom>
          <a:noFill/>
          <a:ln>
            <a:noFill/>
          </a:ln>
          <a:effectLst/>
        </p:spPr>
      </p:pic>
    </p:spTree>
    <p:extLst>
      <p:ext uri="{BB962C8B-B14F-4D97-AF65-F5344CB8AC3E}">
        <p14:creationId xmlns:p14="http://schemas.microsoft.com/office/powerpoint/2010/main" xmlns="" val="12776272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5660" y="319177"/>
            <a:ext cx="11767335" cy="800219"/>
          </a:xfrm>
          <a:prstGeom prst="rect">
            <a:avLst/>
          </a:prstGeom>
        </p:spPr>
        <p:txBody>
          <a:bodyPr wrap="square">
            <a:spAutoFit/>
          </a:bodyPr>
          <a:lstStyle/>
          <a:p>
            <a:pPr algn="just"/>
            <a:r>
              <a:rPr lang="ru-RU" sz="2200" dirty="0" smtClean="0">
                <a:solidFill>
                  <a:srgbClr val="242424"/>
                </a:solidFill>
                <a:latin typeface="Times New Roman" panose="02020603050405020304" pitchFamily="18" charset="0"/>
                <a:cs typeface="Times New Roman" panose="02020603050405020304" pitchFamily="18" charset="0"/>
              </a:rPr>
              <a:t> </a:t>
            </a:r>
          </a:p>
          <a:p>
            <a:pPr algn="just"/>
            <a:endParaRPr lang="ru-RU" sz="2400" dirty="0" smtClean="0">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215660" y="120770"/>
            <a:ext cx="11084944" cy="3016210"/>
          </a:xfrm>
          <a:prstGeom prst="rect">
            <a:avLst/>
          </a:prstGeom>
        </p:spPr>
        <p:txBody>
          <a:bodyPr wrap="square">
            <a:spAutoFit/>
          </a:bodyPr>
          <a:lstStyle/>
          <a:p>
            <a:r>
              <a:rPr lang="ru-RU" sz="1900" b="1" dirty="0" smtClean="0">
                <a:latin typeface="Times New Roman" pitchFamily="18" charset="0"/>
                <a:cs typeface="Times New Roman" pitchFamily="18" charset="0"/>
              </a:rPr>
              <a:t>«Куча хлама за смешные деньги»</a:t>
            </a:r>
            <a:endParaRPr lang="ru-RU" sz="1900" dirty="0" smtClean="0">
              <a:latin typeface="Times New Roman" pitchFamily="18" charset="0"/>
              <a:cs typeface="Times New Roman" pitchFamily="18" charset="0"/>
            </a:endParaRPr>
          </a:p>
          <a:p>
            <a:r>
              <a:rPr lang="ru-RU" sz="1900" dirty="0" smtClean="0">
                <a:latin typeface="Times New Roman" pitchFamily="18" charset="0"/>
                <a:cs typeface="Times New Roman" pitchFamily="18" charset="0"/>
              </a:rPr>
              <a:t>Один из самых «честных», а потому распространённых способов выманивания денег у </a:t>
            </a:r>
          </a:p>
          <a:p>
            <a:r>
              <a:rPr lang="ru-RU" sz="1900" dirty="0" smtClean="0">
                <a:latin typeface="Times New Roman" pitchFamily="18" charset="0"/>
                <a:cs typeface="Times New Roman" pitchFamily="18" charset="0"/>
              </a:rPr>
              <a:t>населения можно было бы назвать «Куча хлама за смешные деньги». Однако сами </a:t>
            </a:r>
          </a:p>
          <a:p>
            <a:r>
              <a:rPr lang="ru-RU" sz="1900" dirty="0" smtClean="0">
                <a:latin typeface="Times New Roman" pitchFamily="18" charset="0"/>
                <a:cs typeface="Times New Roman" pitchFamily="18" charset="0"/>
              </a:rPr>
              <a:t>распространители бесполезных товаров предпочитают гордо именовать свои действия «рекламной акцией». Акция акции — рознь; иногда есть возможность действительно абсолютно бесплатно попробовать какой-нибудь новый продукт, открыть его для себя.  Совсем другое дело, когда даже в большом универмаге человек сталкивается с проявлением махрового мошенничества, прикрытого всеми необходимыми официальными разрешениями. Он просто становится обладателем товара совершенно непотребного качества.  После такого опыта надолго пропадает охота ходить по разным магазинам и домам торговли.</a:t>
            </a:r>
            <a:endParaRPr lang="ru-RU" sz="1900" dirty="0">
              <a:latin typeface="Times New Roman" pitchFamily="18" charset="0"/>
              <a:cs typeface="Times New Roman" pitchFamily="18" charset="0"/>
            </a:endParaRPr>
          </a:p>
        </p:txBody>
      </p:sp>
      <p:sp>
        <p:nvSpPr>
          <p:cNvPr id="7" name="Прямоугольник 6"/>
          <p:cNvSpPr/>
          <p:nvPr/>
        </p:nvSpPr>
        <p:spPr>
          <a:xfrm>
            <a:off x="215660" y="3010619"/>
            <a:ext cx="10964174" cy="3077766"/>
          </a:xfrm>
          <a:prstGeom prst="rect">
            <a:avLst/>
          </a:prstGeom>
        </p:spPr>
        <p:txBody>
          <a:bodyPr wrap="square">
            <a:spAutoFit/>
          </a:bodyPr>
          <a:lstStyle/>
          <a:p>
            <a:r>
              <a:rPr lang="ru-RU" sz="2000" b="1" dirty="0" smtClean="0">
                <a:latin typeface="Times New Roman" pitchFamily="18" charset="0"/>
                <a:cs typeface="Times New Roman" pitchFamily="18" charset="0"/>
              </a:rPr>
              <a:t>Фальшивый счёт</a:t>
            </a:r>
            <a:endParaRPr lang="ru-RU" sz="2000" dirty="0" smtClean="0">
              <a:latin typeface="Times New Roman" pitchFamily="18" charset="0"/>
              <a:cs typeface="Times New Roman" pitchFamily="18" charset="0"/>
            </a:endParaRPr>
          </a:p>
          <a:p>
            <a:r>
              <a:rPr lang="ru-RU" sz="2000" dirty="0" smtClean="0">
                <a:latin typeface="Times New Roman" pitchFamily="18" charset="0"/>
                <a:cs typeface="Times New Roman" pitchFamily="18" charset="0"/>
              </a:rPr>
              <a:t>Горожанам опускают в почтовые ящики фальшивые извещения на оплату. Чаще всего мошенники пользуются программой по переводу всех коммунальных платежей в единый расчётный центр.</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В фальшивых платежках указываются сравнительно небольшие суммы: 20—30 рублей. При этом бланк извещения практически ничем не отличается от подлинного. Не предполагающие обмана горожане перечисляют деньги на указанный в квитанции счёт. После накопления определённой суммы мошенники обналичивают деньги. Вычислить мошенников достаточно сложно. На подлинных извещениях должны быть обязательно указаны наименование и справочный телефон организации, приславшей бланк.</a:t>
            </a: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endParaRPr lang="ru-RU" sz="1400" dirty="0">
              <a:latin typeface="Times New Roman" pitchFamily="18" charset="0"/>
              <a:cs typeface="Times New Roman" pitchFamily="18" charset="0"/>
            </a:endParaRPr>
          </a:p>
        </p:txBody>
      </p:sp>
    </p:spTree>
    <p:extLst>
      <p:ext uri="{BB962C8B-B14F-4D97-AF65-F5344CB8AC3E}">
        <p14:creationId xmlns:p14="http://schemas.microsoft.com/office/powerpoint/2010/main" xmlns="" val="9469024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5660" y="319177"/>
            <a:ext cx="11767335" cy="800219"/>
          </a:xfrm>
          <a:prstGeom prst="rect">
            <a:avLst/>
          </a:prstGeom>
        </p:spPr>
        <p:txBody>
          <a:bodyPr wrap="square">
            <a:spAutoFit/>
          </a:bodyPr>
          <a:lstStyle/>
          <a:p>
            <a:pPr algn="just"/>
            <a:r>
              <a:rPr lang="ru-RU" sz="2200" dirty="0" smtClean="0">
                <a:solidFill>
                  <a:srgbClr val="242424"/>
                </a:solidFill>
                <a:latin typeface="Times New Roman" panose="02020603050405020304" pitchFamily="18" charset="0"/>
                <a:cs typeface="Times New Roman" panose="02020603050405020304" pitchFamily="18" charset="0"/>
              </a:rPr>
              <a:t> </a:t>
            </a:r>
          </a:p>
          <a:p>
            <a:pPr algn="just"/>
            <a:endParaRPr lang="ru-RU" sz="2400" dirty="0" smtClean="0">
              <a:latin typeface="Times New Roman" panose="02020603050405020304" pitchFamily="18" charset="0"/>
              <a:cs typeface="Times New Roman" panose="02020603050405020304" pitchFamily="18" charset="0"/>
            </a:endParaRPr>
          </a:p>
        </p:txBody>
      </p:sp>
      <p:sp>
        <p:nvSpPr>
          <p:cNvPr id="7" name="Прямоугольник 6"/>
          <p:cNvSpPr/>
          <p:nvPr/>
        </p:nvSpPr>
        <p:spPr>
          <a:xfrm>
            <a:off x="215660" y="215660"/>
            <a:ext cx="10964174" cy="2185214"/>
          </a:xfrm>
          <a:prstGeom prst="rect">
            <a:avLst/>
          </a:prstGeom>
        </p:spPr>
        <p:txBody>
          <a:bodyPr wrap="square">
            <a:spAutoFit/>
          </a:bodyPr>
          <a:lstStyle/>
          <a:p>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Пожалуй, к этой же группе мошенничеств следует отнести и </a:t>
            </a:r>
            <a:r>
              <a:rPr lang="ru-RU" sz="2000" dirty="0" err="1" smtClean="0">
                <a:latin typeface="Times New Roman" pitchFamily="18" charset="0"/>
                <a:cs typeface="Times New Roman" pitchFamily="18" charset="0"/>
              </a:rPr>
              <a:t>псевдокредиты</a:t>
            </a:r>
            <a:r>
              <a:rPr lang="ru-RU" sz="2000" dirty="0" smtClean="0">
                <a:latin typeface="Times New Roman" pitchFamily="18" charset="0"/>
                <a:cs typeface="Times New Roman" pitchFamily="18" charset="0"/>
              </a:rPr>
              <a:t>. </a:t>
            </a:r>
          </a:p>
          <a:p>
            <a:r>
              <a:rPr lang="ru-RU" sz="2000" dirty="0" smtClean="0">
                <a:latin typeface="Times New Roman" pitchFamily="18" charset="0"/>
                <a:cs typeface="Times New Roman" pitchFamily="18" charset="0"/>
              </a:rPr>
              <a:t>В крупном магазине солидные люди предлагают вам оформить кредит на покупку. Покупатель, ничего не подозревая, оформляет кредит, платит комиссионные. Получив деньги, мошенники сразу исчезают (либо, если афёра более крупная, получают право на покупку). Но в последнем случае пострадавшим оказывается и магазин, у которого вместо денег остаются только данные покупателя и координаты несуществующего банка.</a:t>
            </a:r>
            <a:endParaRPr lang="ru-RU" sz="2000" dirty="0">
              <a:latin typeface="Times New Roman" pitchFamily="18" charset="0"/>
              <a:cs typeface="Times New Roman" pitchFamily="18" charset="0"/>
            </a:endParaRPr>
          </a:p>
        </p:txBody>
      </p:sp>
      <p:sp>
        <p:nvSpPr>
          <p:cNvPr id="8" name="Прямоугольник 7"/>
          <p:cNvSpPr/>
          <p:nvPr/>
        </p:nvSpPr>
        <p:spPr>
          <a:xfrm>
            <a:off x="267418" y="2413077"/>
            <a:ext cx="10912416" cy="3308598"/>
          </a:xfrm>
          <a:prstGeom prst="rect">
            <a:avLst/>
          </a:prstGeom>
        </p:spPr>
        <p:txBody>
          <a:bodyPr wrap="square">
            <a:spAutoFit/>
          </a:bodyPr>
          <a:lstStyle/>
          <a:p>
            <a:r>
              <a:rPr lang="ru-RU" sz="1900" b="1" dirty="0" smtClean="0">
                <a:latin typeface="Times New Roman" pitchFamily="18" charset="0"/>
                <a:cs typeface="Times New Roman" pitchFamily="18" charset="0"/>
              </a:rPr>
              <a:t>Магазин на диване</a:t>
            </a:r>
            <a:endParaRPr lang="ru-RU" sz="1900" dirty="0" smtClean="0">
              <a:latin typeface="Times New Roman" pitchFamily="18" charset="0"/>
              <a:cs typeface="Times New Roman" pitchFamily="18" charset="0"/>
            </a:endParaRPr>
          </a:p>
          <a:p>
            <a:r>
              <a:rPr lang="ru-RU" sz="1900" dirty="0" smtClean="0">
                <a:latin typeface="Times New Roman" pitchFamily="18" charset="0"/>
                <a:cs typeface="Times New Roman" pitchFamily="18" charset="0"/>
              </a:rPr>
              <a:t>В умелых руках телемагазин превращается в очень мощный способ мошенничества, несмотря на то что деньги отдаются вполне добровольно. Реклама сообщает о свойствах, которыми товар не обладает, чем вводит в заблуждение покупателя.</a:t>
            </a:r>
            <a:br>
              <a:rPr lang="ru-RU" sz="1900" dirty="0" smtClean="0">
                <a:latin typeface="Times New Roman" pitchFamily="18" charset="0"/>
                <a:cs typeface="Times New Roman" pitchFamily="18" charset="0"/>
              </a:rPr>
            </a:br>
            <a:r>
              <a:rPr lang="ru-RU" sz="1900" dirty="0" smtClean="0">
                <a:latin typeface="Times New Roman" pitchFamily="18" charset="0"/>
                <a:cs typeface="Times New Roman" pitchFamily="18" charset="0"/>
              </a:rPr>
              <a:t>Итак, каким же образом жулики ухитряются продавать некачественный товар? Приёмы самые примитивные. Например, в названии фирмы используется слово «клуб», что имеет реальное действие: так велико желание гражданина приобщиться к членам этого клуба всего-то за 100 рублей, да и товар реализуется достаточно простой, воплощающий мечту русского человека об этакой скатерти-самобранке. Хиты продаж в подобной сфере — </a:t>
            </a:r>
            <a:r>
              <a:rPr lang="ru-RU" sz="1900" dirty="0" err="1" smtClean="0">
                <a:latin typeface="Times New Roman" pitchFamily="18" charset="0"/>
                <a:cs typeface="Times New Roman" pitchFamily="18" charset="0"/>
              </a:rPr>
              <a:t>миостимуляторы</a:t>
            </a:r>
            <a:r>
              <a:rPr lang="ru-RU" sz="1900" dirty="0" smtClean="0">
                <a:latin typeface="Times New Roman" pitchFamily="18" charset="0"/>
                <a:cs typeface="Times New Roman" pitchFamily="18" charset="0"/>
              </a:rPr>
              <a:t> — приборы, воздействующие с помощью электротока на различные группы мышц и заменяющие тем самым физические нагрузки. Худеть лежа на диване — что может быть лучше?</a:t>
            </a:r>
            <a:endParaRPr lang="ru-RU" sz="1900" dirty="0">
              <a:latin typeface="Times New Roman" pitchFamily="18" charset="0"/>
              <a:cs typeface="Times New Roman" pitchFamily="18" charset="0"/>
            </a:endParaRPr>
          </a:p>
        </p:txBody>
      </p:sp>
    </p:spTree>
    <p:extLst>
      <p:ext uri="{BB962C8B-B14F-4D97-AF65-F5344CB8AC3E}">
        <p14:creationId xmlns:p14="http://schemas.microsoft.com/office/powerpoint/2010/main" xmlns="" val="9469024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5660" y="319177"/>
            <a:ext cx="11767335" cy="800219"/>
          </a:xfrm>
          <a:prstGeom prst="rect">
            <a:avLst/>
          </a:prstGeom>
        </p:spPr>
        <p:txBody>
          <a:bodyPr wrap="square">
            <a:spAutoFit/>
          </a:bodyPr>
          <a:lstStyle/>
          <a:p>
            <a:pPr algn="just"/>
            <a:r>
              <a:rPr lang="ru-RU" sz="2200" dirty="0" smtClean="0">
                <a:solidFill>
                  <a:srgbClr val="242424"/>
                </a:solidFill>
                <a:latin typeface="Times New Roman" panose="02020603050405020304" pitchFamily="18" charset="0"/>
                <a:cs typeface="Times New Roman" panose="02020603050405020304" pitchFamily="18" charset="0"/>
              </a:rPr>
              <a:t> </a:t>
            </a:r>
          </a:p>
          <a:p>
            <a:pPr algn="just"/>
            <a:endParaRPr lang="ru-RU" sz="2400" dirty="0" smtClean="0">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327802" y="319177"/>
            <a:ext cx="10860657" cy="5324535"/>
          </a:xfrm>
          <a:prstGeom prst="rect">
            <a:avLst/>
          </a:prstGeom>
        </p:spPr>
        <p:txBody>
          <a:bodyPr wrap="square">
            <a:spAutoFit/>
          </a:bodyPr>
          <a:lstStyle/>
          <a:p>
            <a:r>
              <a:rPr lang="ru-RU" sz="2000" dirty="0" smtClean="0">
                <a:latin typeface="Times New Roman" pitchFamily="18" charset="0"/>
                <a:cs typeface="Times New Roman" pitchFamily="18" charset="0"/>
              </a:rPr>
              <a:t>При звонке по телефону, указанному в рекламе, подтвердят все чудодейственные </a:t>
            </a:r>
          </a:p>
          <a:p>
            <a:r>
              <a:rPr lang="ru-RU" sz="2000" dirty="0" smtClean="0">
                <a:latin typeface="Times New Roman" pitchFamily="18" charset="0"/>
                <a:cs typeface="Times New Roman" pitchFamily="18" charset="0"/>
              </a:rPr>
              <a:t>свойства товара, развеют все сомнения по поводу гарантии и возможности поменять </a:t>
            </a:r>
          </a:p>
          <a:p>
            <a:r>
              <a:rPr lang="ru-RU" sz="2000" dirty="0" smtClean="0">
                <a:latin typeface="Times New Roman" pitchFamily="18" charset="0"/>
                <a:cs typeface="Times New Roman" pitchFamily="18" charset="0"/>
              </a:rPr>
              <a:t>товар в случае брака, примут заказ и договорятся о времени доставки. Курьер вручит товар с блёклой инструкцией и товарный чек с аккуратно вписанной суммой, названием товара и закорючкой типа бухгалтерской росписи. Ни названия организации, ни печати, ни адреса чаще всего не указывается. Впрочем, пока покупатель ещё доволен покупкой и не задумывается об этих «мелочах».</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Когда же оказывается, что товар вовсе не обладает </a:t>
            </a:r>
            <a:r>
              <a:rPr lang="ru-RU" sz="2000" dirty="0" err="1" smtClean="0">
                <a:latin typeface="Times New Roman" pitchFamily="18" charset="0"/>
                <a:cs typeface="Times New Roman" pitchFamily="18" charset="0"/>
              </a:rPr>
              <a:t>чудо-свойствами</a:t>
            </a:r>
            <a:r>
              <a:rPr lang="ru-RU" sz="2000" dirty="0" smtClean="0">
                <a:latin typeface="Times New Roman" pitchFamily="18" charset="0"/>
                <a:cs typeface="Times New Roman" pitchFamily="18" charset="0"/>
              </a:rPr>
              <a:t>, указанными в рекламе, да и вообще является примитивной, бесполезной конструкцией, покупатель тщетно пытается предъявить кому-либо претензии. Он дозванивается до красноречивых девушек-операторов,  но те бросают трубку, едва услышат о каких-либо проблемах, или снисходительно бросают: «Оставьте телефон, вам позвонят». Разумеется, никто не позвонит, а если обманутый покупатель попытается снова доставать операторов, опять же никто его не будет слушать. Особенно часто этот приём мошенничества используют при продаже косметических средств, препаратов для похудания, тренажёров, «целебных» браслетов и амулетов. В лучшем случае эти товары безвредны, и потребитель страдает только из-за выброшенных денег. Но встречаются и случаи нанесения вреда имуществу, а то и здоровью легковерных граждан.</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xmlns="" val="9469024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5660" y="319177"/>
            <a:ext cx="11767335" cy="800219"/>
          </a:xfrm>
          <a:prstGeom prst="rect">
            <a:avLst/>
          </a:prstGeom>
        </p:spPr>
        <p:txBody>
          <a:bodyPr wrap="square">
            <a:spAutoFit/>
          </a:bodyPr>
          <a:lstStyle/>
          <a:p>
            <a:pPr algn="just"/>
            <a:r>
              <a:rPr lang="ru-RU" sz="2200" dirty="0" smtClean="0">
                <a:solidFill>
                  <a:srgbClr val="242424"/>
                </a:solidFill>
                <a:latin typeface="Times New Roman" panose="02020603050405020304" pitchFamily="18" charset="0"/>
                <a:cs typeface="Times New Roman" panose="02020603050405020304" pitchFamily="18" charset="0"/>
              </a:rPr>
              <a:t> </a:t>
            </a:r>
          </a:p>
          <a:p>
            <a:pPr algn="just"/>
            <a:endParaRPr lang="ru-RU" sz="2400" dirty="0" smtClean="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215660" y="319177"/>
            <a:ext cx="10515600" cy="3170099"/>
          </a:xfrm>
          <a:prstGeom prst="rect">
            <a:avLst/>
          </a:prstGeom>
        </p:spPr>
        <p:txBody>
          <a:bodyPr wrap="square">
            <a:spAutoFit/>
          </a:bodyPr>
          <a:lstStyle/>
          <a:p>
            <a:r>
              <a:rPr lang="ru-RU" sz="2000" b="1" dirty="0" smtClean="0">
                <a:latin typeface="Times New Roman" pitchFamily="18" charset="0"/>
                <a:cs typeface="Times New Roman" pitchFamily="18" charset="0"/>
              </a:rPr>
              <a:t>Извините, заказ ещё не готов</a:t>
            </a:r>
            <a:endParaRPr lang="ru-RU" sz="2000" dirty="0" smtClean="0">
              <a:latin typeface="Times New Roman" pitchFamily="18" charset="0"/>
              <a:cs typeface="Times New Roman" pitchFamily="18" charset="0"/>
            </a:endParaRPr>
          </a:p>
          <a:p>
            <a:r>
              <a:rPr lang="ru-RU" sz="2000" dirty="0" smtClean="0">
                <a:latin typeface="Times New Roman" pitchFamily="18" charset="0"/>
                <a:cs typeface="Times New Roman" pitchFamily="18" charset="0"/>
              </a:rPr>
              <a:t>Ещё один вид мошенничества из разряда довольно распространённых и любимых аферистами. Осуществляется он настолько быстро, что очень трудно распознать истинных обманщиков. На рынке появляется фирма, за умеренную плату изготавливающая какие-либо предметы на заказ. Стоимость аналогичных товаров в других фирмах на порядок выше. Коммерсанты объясняют разницу тем, что «фирма новая, еще не раскрученная, поэтому нужно привлекать клиентов». Действительно, многие клиенты идут на «выгодную» сделку. Обычно у подобных контор сразу образуется очередь.</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При приёме заказа заключается договор на выполнение услуг в два этапа:  выезд специалиста на замер, непосредственно изготовление и установка изделия</a:t>
            </a:r>
            <a:r>
              <a:rPr lang="ru-RU" dirty="0" smtClean="0"/>
              <a:t>.</a:t>
            </a:r>
            <a:endParaRPr lang="ru-RU" dirty="0"/>
          </a:p>
        </p:txBody>
      </p:sp>
      <p:sp>
        <p:nvSpPr>
          <p:cNvPr id="7" name="Прямоугольник 6"/>
          <p:cNvSpPr/>
          <p:nvPr/>
        </p:nvSpPr>
        <p:spPr>
          <a:xfrm>
            <a:off x="215660" y="3735238"/>
            <a:ext cx="10765766" cy="1015663"/>
          </a:xfrm>
          <a:prstGeom prst="rect">
            <a:avLst/>
          </a:prstGeom>
        </p:spPr>
        <p:txBody>
          <a:bodyPr wrap="square">
            <a:spAutoFit/>
          </a:bodyPr>
          <a:lstStyle/>
          <a:p>
            <a:r>
              <a:rPr lang="ru-RU" sz="2000" dirty="0" smtClean="0">
                <a:latin typeface="Times New Roman" pitchFamily="18" charset="0"/>
                <a:cs typeface="Times New Roman" pitchFamily="18" charset="0"/>
              </a:rPr>
              <a:t>За первый этап сумма взимается сразу после обмера, а составляет она порядка 1/3 стоимости заказа. Но такая сумма обычно никого не пугает, так как общая стоимость заказа, как говорилось выше, на порядок дешевле, чем по городу</a:t>
            </a:r>
            <a:r>
              <a:rPr lang="ru-RU" dirty="0" smtClean="0"/>
              <a:t>.</a:t>
            </a:r>
            <a:endParaRPr lang="ru-RU" dirty="0"/>
          </a:p>
        </p:txBody>
      </p:sp>
    </p:spTree>
    <p:extLst>
      <p:ext uri="{BB962C8B-B14F-4D97-AF65-F5344CB8AC3E}">
        <p14:creationId xmlns:p14="http://schemas.microsoft.com/office/powerpoint/2010/main" xmlns="" val="9469024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5660" y="319177"/>
            <a:ext cx="11767335" cy="800219"/>
          </a:xfrm>
          <a:prstGeom prst="rect">
            <a:avLst/>
          </a:prstGeom>
        </p:spPr>
        <p:txBody>
          <a:bodyPr wrap="square">
            <a:spAutoFit/>
          </a:bodyPr>
          <a:lstStyle/>
          <a:p>
            <a:pPr algn="just"/>
            <a:r>
              <a:rPr lang="ru-RU" sz="2200" dirty="0" smtClean="0">
                <a:solidFill>
                  <a:srgbClr val="242424"/>
                </a:solidFill>
                <a:latin typeface="Times New Roman" panose="02020603050405020304" pitchFamily="18" charset="0"/>
                <a:cs typeface="Times New Roman" panose="02020603050405020304" pitchFamily="18" charset="0"/>
              </a:rPr>
              <a:t> </a:t>
            </a:r>
          </a:p>
          <a:p>
            <a:pPr algn="just"/>
            <a:endParaRPr lang="ru-RU" sz="2400" dirty="0" smtClean="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319177" y="1119396"/>
            <a:ext cx="10688129" cy="3785652"/>
          </a:xfrm>
          <a:prstGeom prst="rect">
            <a:avLst/>
          </a:prstGeom>
        </p:spPr>
        <p:txBody>
          <a:bodyPr wrap="square">
            <a:spAutoFit/>
          </a:bodyPr>
          <a:lstStyle/>
          <a:p>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Суть афёры в том, что набрав заказы на очень большую сумму, фирма товар никому не поставляет. Клиентам отвечают, дескать, заказов много и они ещё не готовы или нет необходимого материала. Через некоторое время и вовсе сообщают, что товара не будет. Вскоре договор разрывается на каком-нибудь основании, например, «на основании невозможности дальнейшего сотрудничества в связи с создавшимися условиями на рынке древесины» и так далее. Клиентам объясняют, что подвели партнёры по снабжению сухой древесиной (например, резко подняли цены), но свою часть работ фирма сделала, поэтому о возврате денег речи быть не может.</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Клиенты либо сразу опускают руки, либо подают в суд. Увы, дело обычно проигрывают, так как фирма, согласно всё тому же договору, заключённому вначале, берёт деньги только за первую часть работы — за обмер, который добросовестно выполняется.</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xmlns="" val="9469024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54337" y="254833"/>
            <a:ext cx="8490857" cy="5509200"/>
          </a:xfrm>
          <a:prstGeom prst="rect">
            <a:avLst/>
          </a:prstGeom>
        </p:spPr>
        <p:txBody>
          <a:bodyPr wrap="square">
            <a:spAutoFit/>
          </a:bodyPr>
          <a:lstStyle/>
          <a:p>
            <a:pPr algn="ctr"/>
            <a:r>
              <a:rPr lang="ru-RU" altLang="ru-RU" sz="3200" b="1" i="1">
                <a:solidFill>
                  <a:srgbClr val="FF3300"/>
                </a:solidFill>
                <a:latin typeface="Times New Roman" panose="02020603050405020304" pitchFamily="18" charset="0"/>
                <a:cs typeface="Times New Roman" panose="02020603050405020304" pitchFamily="18" charset="0"/>
              </a:rPr>
              <a:t>Защищать свои права можно, нужно, а порой и необходимо. Дело это крайне важное и подходить к нему нужно со всей ответственностью. </a:t>
            </a:r>
          </a:p>
          <a:p>
            <a:pPr algn="ctr"/>
            <a:endParaRPr lang="ru-RU" altLang="ru-RU" sz="3200" b="1" i="1">
              <a:solidFill>
                <a:srgbClr val="FF3300"/>
              </a:solidFill>
              <a:latin typeface="Times New Roman" panose="02020603050405020304" pitchFamily="18" charset="0"/>
              <a:cs typeface="Times New Roman" panose="02020603050405020304" pitchFamily="18" charset="0"/>
            </a:endParaRPr>
          </a:p>
          <a:p>
            <a:pPr algn="ctr"/>
            <a:r>
              <a:rPr lang="ru-RU" altLang="ru-RU" sz="3200" b="1" i="1">
                <a:solidFill>
                  <a:srgbClr val="003366"/>
                </a:solidFill>
                <a:latin typeface="Times New Roman" panose="02020603050405020304" pitchFamily="18" charset="0"/>
                <a:cs typeface="Times New Roman" panose="02020603050405020304" pitchFamily="18" charset="0"/>
              </a:rPr>
              <a:t>Для достижения успеха необходимо изучить законодательство в данной области, а еще лучше обратиться за консультацией к специалистам, которые имеют соответствующее образование и опыт в данной области.</a:t>
            </a:r>
          </a:p>
        </p:txBody>
      </p:sp>
    </p:spTree>
    <p:extLst>
      <p:ext uri="{BB962C8B-B14F-4D97-AF65-F5344CB8AC3E}">
        <p14:creationId xmlns:p14="http://schemas.microsoft.com/office/powerpoint/2010/main" xmlns="" val="12888851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noChangeArrowheads="1"/>
            <a:extLst>
              <a:ext uri="smNativeData">
                <pr:smNativeData xmlns="" xmlns:p14="http://schemas.microsoft.com/office/powerpoint/2010/main" xmlns:pr="smNativeData" val="SMDATA_13_NlMAY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f29UKAAAAACgAAAAoAAAAZAAAAGQAAAAAAAAAzMzMAAAAAABQAAAAUAAAAGQAAABkAAAAAAAAABcAAAAUAAAAAAAAAAAAAAD/fwAA/38AAAAAAAAJAAAABAAAAP////8MAAAAEAAAAAAAAAAAAAAAAAAAAAAAAAAeAAAAaAAAAAAAAAAAAAAAAAAAAAAAAAAAAAAAECcAABAnAAAAAAAAAAAAAAAAAAAAAAAAAAAAAAAAAAAAAAAAAAAAABQAAAAAAAAAwMD/AAAAAABkAAAAMgAAAAAAAABkAAAAAAAAAH9/fwAKAAAAHwAAAFQAAAD///8A////AQAAAAAAAAAAAAAAAAAAAAAAAAAAAAAAAAAAAAAAAAAAAAAAAH9/fwDf29UDzMzMAMDA/wB/f38AAAAAAAAAAAAAAAAAAAAAAAAAAAAhAAAAGAAAABQAAADuCAAAZgwAAAFEAACgIQAAEAAAACYAAAAIAAAAACAAAAAAAAA="/>
              </a:ext>
            </a:extLst>
          </p:cNvSpPr>
          <p:nvPr>
            <p:ph idx="1"/>
          </p:nvPr>
        </p:nvSpPr>
        <p:spPr/>
        <p:txBody>
          <a:bodyPr vert="horz" wrap="square" lIns="91440" tIns="45720" rIns="91440" bIns="45720" numCol="1" spcCol="215900" anchor="t">
            <a:prstTxWarp prst="textNoShape">
              <a:avLst/>
            </a:prstTxWarp>
          </a:bodyPr>
          <a:lstStyle/>
          <a:p>
            <a:pPr marL="0" indent="0" algn="ctr">
              <a:lnSpc>
                <a:spcPct val="100000"/>
              </a:lnSpc>
              <a:spcBef>
                <a:spcPts val="850"/>
              </a:spcBef>
              <a:buNone/>
              <a:defRPr lang="en-US" sz="1700"/>
            </a:pPr>
            <a:r>
              <a:rPr lang="en-US" sz="2800" dirty="0" err="1">
                <a:latin typeface="Times New Roman" pitchFamily="1" charset="-52"/>
                <a:ea typeface="Gill Sans MT" charset="0"/>
                <a:cs typeface="Times New Roman" pitchFamily="1" charset="-52"/>
              </a:rPr>
              <a:t>Появились</a:t>
            </a:r>
            <a:r>
              <a:rPr lang="en-US" sz="2800" dirty="0">
                <a:latin typeface="Times New Roman" pitchFamily="1" charset="-52"/>
                <a:ea typeface="Gill Sans MT" charset="0"/>
                <a:cs typeface="Times New Roman" pitchFamily="1" charset="-52"/>
              </a:rPr>
              <a:t> </a:t>
            </a:r>
            <a:r>
              <a:rPr lang="en-US" sz="2800" dirty="0" err="1">
                <a:latin typeface="Times New Roman" pitchFamily="1" charset="-52"/>
                <a:ea typeface="Gill Sans MT" charset="0"/>
                <a:cs typeface="Times New Roman" pitchFamily="1" charset="-52"/>
              </a:rPr>
              <a:t>вопросы</a:t>
            </a:r>
            <a:r>
              <a:rPr lang="en-US" sz="2800" dirty="0">
                <a:latin typeface="Times New Roman" pitchFamily="1" charset="-52"/>
                <a:ea typeface="Gill Sans MT" charset="0"/>
                <a:cs typeface="Times New Roman" pitchFamily="1" charset="-52"/>
              </a:rPr>
              <a:t>? </a:t>
            </a:r>
          </a:p>
          <a:p>
            <a:pPr marL="0" indent="0" algn="ctr">
              <a:lnSpc>
                <a:spcPct val="100000"/>
              </a:lnSpc>
              <a:spcBef>
                <a:spcPts val="850"/>
              </a:spcBef>
              <a:buNone/>
              <a:defRPr lang="en-US" sz="1700"/>
            </a:pPr>
            <a:r>
              <a:rPr lang="en-US" sz="2800" dirty="0" err="1">
                <a:latin typeface="Times New Roman" pitchFamily="1" charset="-52"/>
                <a:ea typeface="Gill Sans MT" charset="0"/>
                <a:cs typeface="Times New Roman" pitchFamily="1" charset="-52"/>
              </a:rPr>
              <a:t>Пишите</a:t>
            </a:r>
            <a:r>
              <a:rPr lang="en-US" sz="2800" dirty="0">
                <a:latin typeface="Times New Roman" pitchFamily="1" charset="-52"/>
                <a:ea typeface="Gill Sans MT" charset="0"/>
                <a:cs typeface="Times New Roman" pitchFamily="1" charset="-52"/>
              </a:rPr>
              <a:t> </a:t>
            </a:r>
            <a:r>
              <a:rPr lang="en-US" sz="2800" dirty="0" err="1">
                <a:latin typeface="Times New Roman" pitchFamily="1" charset="-52"/>
                <a:ea typeface="Gill Sans MT" charset="0"/>
                <a:cs typeface="Times New Roman" pitchFamily="1" charset="-52"/>
              </a:rPr>
              <a:t>нам</a:t>
            </a:r>
            <a:r>
              <a:rPr lang="en-US" sz="2800" dirty="0">
                <a:latin typeface="Times New Roman" pitchFamily="1" charset="-52"/>
                <a:ea typeface="Gill Sans MT" charset="0"/>
                <a:cs typeface="Times New Roman" pitchFamily="1" charset="-52"/>
              </a:rPr>
              <a:t> в </a:t>
            </a:r>
            <a:r>
              <a:rPr lang="en-US" sz="2800" dirty="0" err="1" smtClean="0">
                <a:latin typeface="Times New Roman" pitchFamily="1" charset="-52"/>
                <a:ea typeface="Gill Sans MT" charset="0"/>
                <a:cs typeface="Times New Roman" pitchFamily="1" charset="-52"/>
              </a:rPr>
              <a:t>группу</a:t>
            </a:r>
            <a:r>
              <a:rPr lang="ru-RU" sz="2800" dirty="0" smtClean="0">
                <a:latin typeface="Times New Roman" pitchFamily="1" charset="-52"/>
                <a:ea typeface="Gill Sans MT" charset="0"/>
                <a:cs typeface="Times New Roman" pitchFamily="1" charset="-52"/>
              </a:rPr>
              <a:t> и</a:t>
            </a:r>
            <a:r>
              <a:rPr lang="en-US" sz="2800" dirty="0" err="1" smtClean="0">
                <a:latin typeface="Times New Roman" pitchFamily="1" charset="-52"/>
                <a:ea typeface="Gill Sans MT" charset="0"/>
                <a:cs typeface="Times New Roman" pitchFamily="1" charset="-52"/>
              </a:rPr>
              <a:t>ли</a:t>
            </a:r>
            <a:r>
              <a:rPr lang="en-US" sz="2800" dirty="0" smtClean="0">
                <a:latin typeface="Times New Roman" pitchFamily="1" charset="-52"/>
                <a:ea typeface="Gill Sans MT" charset="0"/>
                <a:cs typeface="Times New Roman" pitchFamily="1" charset="-52"/>
              </a:rPr>
              <a:t> </a:t>
            </a:r>
            <a:r>
              <a:rPr lang="en-US" sz="2800" smtClean="0">
                <a:latin typeface="Times New Roman" pitchFamily="1" charset="-52"/>
                <a:ea typeface="Gill Sans MT" charset="0"/>
                <a:cs typeface="Times New Roman" pitchFamily="1" charset="-52"/>
              </a:rPr>
              <a:t>звоните</a:t>
            </a:r>
            <a:endParaRPr lang="en-US" sz="2800" dirty="0">
              <a:latin typeface="Times New Roman" pitchFamily="1" charset="-52"/>
              <a:ea typeface="Gill Sans MT" charset="0"/>
              <a:cs typeface="Times New Roman" pitchFamily="1" charset="-52"/>
            </a:endParaRPr>
          </a:p>
          <a:p>
            <a:pPr marL="0" indent="0" algn="ctr">
              <a:lnSpc>
                <a:spcPct val="100000"/>
              </a:lnSpc>
              <a:spcBef>
                <a:spcPts val="850"/>
              </a:spcBef>
              <a:buNone/>
              <a:defRPr lang="en-US" sz="1700"/>
            </a:pPr>
            <a:r>
              <a:rPr sz="2800" noProof="1" smtClean="0">
                <a:solidFill>
                  <a:srgbClr val="FF0000"/>
                </a:solidFill>
                <a:latin typeface="Times New Roman" pitchFamily="1" charset="-52"/>
                <a:ea typeface="Gill Sans MT" charset="0"/>
                <a:cs typeface="Times New Roman" pitchFamily="1" charset="-52"/>
              </a:rPr>
              <a:t>vk.com/potrebitel_pravo </a:t>
            </a:r>
            <a:endParaRPr sz="2800" noProof="1">
              <a:solidFill>
                <a:srgbClr val="FF0000"/>
              </a:solidFill>
              <a:latin typeface="Times New Roman" pitchFamily="1" charset="-52"/>
              <a:ea typeface="Gill Sans MT" charset="0"/>
              <a:cs typeface="Times New Roman" pitchFamily="1" charset="-52"/>
            </a:endParaRPr>
          </a:p>
          <a:p>
            <a:pPr marL="0" indent="0" algn="ctr">
              <a:lnSpc>
                <a:spcPct val="100000"/>
              </a:lnSpc>
              <a:spcBef>
                <a:spcPts val="850"/>
              </a:spcBef>
              <a:buNone/>
              <a:defRPr lang="en-US" sz="1700"/>
            </a:pPr>
            <a:r>
              <a:rPr lang="en-US" sz="2800" dirty="0" err="1">
                <a:solidFill>
                  <a:srgbClr val="FF0000"/>
                </a:solidFill>
                <a:latin typeface="Times New Roman" pitchFamily="1" charset="-52"/>
                <a:ea typeface="Gill Sans MT" charset="0"/>
                <a:cs typeface="Times New Roman" pitchFamily="1" charset="-52"/>
              </a:rPr>
              <a:t>Тел</a:t>
            </a:r>
            <a:r>
              <a:rPr lang="en-US" sz="2800" dirty="0">
                <a:solidFill>
                  <a:srgbClr val="FF0000"/>
                </a:solidFill>
                <a:latin typeface="Times New Roman" pitchFamily="1" charset="-52"/>
                <a:ea typeface="Gill Sans MT" charset="0"/>
                <a:cs typeface="Times New Roman" pitchFamily="1" charset="-52"/>
              </a:rPr>
              <a:t>. 20-38-22 </a:t>
            </a:r>
          </a:p>
          <a:p>
            <a:pPr marL="0" indent="0" algn="ctr">
              <a:lnSpc>
                <a:spcPct val="100000"/>
              </a:lnSpc>
              <a:spcBef>
                <a:spcPts val="850"/>
              </a:spcBef>
              <a:buNone/>
              <a:defRPr lang="en-US" sz="1700"/>
            </a:pPr>
            <a:r>
              <a:rPr lang="en-US" sz="2800" dirty="0" err="1">
                <a:solidFill>
                  <a:srgbClr val="FF0000"/>
                </a:solidFill>
                <a:latin typeface="Times New Roman" pitchFamily="1" charset="-52"/>
                <a:ea typeface="Gill Sans MT" charset="0"/>
                <a:cs typeface="Times New Roman" pitchFamily="1" charset="-52"/>
              </a:rPr>
              <a:t>Сайт</a:t>
            </a:r>
            <a:r>
              <a:rPr lang="en-US" sz="2800" dirty="0">
                <a:solidFill>
                  <a:srgbClr val="FF0000"/>
                </a:solidFill>
                <a:latin typeface="Times New Roman" pitchFamily="1" charset="-52"/>
                <a:ea typeface="Gill Sans MT" charset="0"/>
                <a:cs typeface="Times New Roman" pitchFamily="1" charset="-52"/>
              </a:rPr>
              <a:t>: </a:t>
            </a:r>
            <a:r>
              <a:rPr lang="en-US" sz="2800" dirty="0" err="1" smtClean="0">
                <a:solidFill>
                  <a:srgbClr val="FF0000"/>
                </a:solidFill>
                <a:latin typeface="Times New Roman" pitchFamily="1" charset="-52"/>
                <a:ea typeface="Gill Sans MT" charset="0"/>
                <a:cs typeface="Times New Roman" pitchFamily="1" charset="-52"/>
              </a:rPr>
              <a:t>резонанс</a:t>
            </a:r>
            <a:r>
              <a:rPr lang="ru-RU" sz="2800" dirty="0" smtClean="0">
                <a:solidFill>
                  <a:srgbClr val="FF0000"/>
                </a:solidFill>
                <a:latin typeface="Times New Roman" pitchFamily="1" charset="-52"/>
                <a:cs typeface="Times New Roman" pitchFamily="1" charset="-52"/>
              </a:rPr>
              <a:t>51.рф</a:t>
            </a:r>
            <a:endParaRPr lang="en-US" sz="2800" dirty="0">
              <a:solidFill>
                <a:srgbClr val="FF0000"/>
              </a:solidFill>
              <a:latin typeface="Times New Roman" pitchFamily="1" charset="-52"/>
              <a:ea typeface="Gill Sans MT" charset="0"/>
              <a:cs typeface="Times New Roman" pitchFamily="1" charset="-52"/>
            </a:endParaRPr>
          </a:p>
          <a:p>
            <a:pPr marL="0" indent="0" algn="ctr">
              <a:lnSpc>
                <a:spcPct val="100000"/>
              </a:lnSpc>
              <a:spcBef>
                <a:spcPts val="850"/>
              </a:spcBef>
              <a:buNone/>
              <a:defRPr lang="en-US" sz="1700"/>
            </a:pPr>
            <a:r>
              <a:rPr lang="en-US" sz="2800" dirty="0" err="1">
                <a:latin typeface="Times New Roman" pitchFamily="1" charset="-52"/>
                <a:ea typeface="Gill Sans MT" charset="0"/>
                <a:cs typeface="Times New Roman" pitchFamily="1" charset="-52"/>
              </a:rPr>
              <a:t>Будем</a:t>
            </a:r>
            <a:r>
              <a:rPr lang="en-US" sz="2800" dirty="0">
                <a:latin typeface="Times New Roman" pitchFamily="1" charset="-52"/>
                <a:ea typeface="Gill Sans MT" charset="0"/>
                <a:cs typeface="Times New Roman" pitchFamily="1" charset="-52"/>
              </a:rPr>
              <a:t> </a:t>
            </a:r>
            <a:r>
              <a:rPr lang="en-US" sz="2800" dirty="0" err="1">
                <a:latin typeface="Times New Roman" pitchFamily="1" charset="-52"/>
                <a:ea typeface="Gill Sans MT" charset="0"/>
                <a:cs typeface="Times New Roman" pitchFamily="1" charset="-52"/>
              </a:rPr>
              <a:t>рады</a:t>
            </a:r>
            <a:r>
              <a:rPr lang="en-US" sz="2800" dirty="0">
                <a:latin typeface="Times New Roman" pitchFamily="1" charset="-52"/>
                <a:ea typeface="Gill Sans MT" charset="0"/>
                <a:cs typeface="Times New Roman" pitchFamily="1" charset="-52"/>
              </a:rPr>
              <a:t> </a:t>
            </a:r>
            <a:r>
              <a:rPr lang="en-US" sz="2800" dirty="0" err="1">
                <a:latin typeface="Times New Roman" pitchFamily="1" charset="-52"/>
                <a:ea typeface="Gill Sans MT" charset="0"/>
                <a:cs typeface="Times New Roman" pitchFamily="1" charset="-52"/>
              </a:rPr>
              <a:t>вам</a:t>
            </a:r>
            <a:r>
              <a:rPr lang="en-US" sz="2800" dirty="0">
                <a:latin typeface="Times New Roman" pitchFamily="1" charset="-52"/>
                <a:ea typeface="Gill Sans MT" charset="0"/>
                <a:cs typeface="Times New Roman" pitchFamily="1" charset="-52"/>
              </a:rPr>
              <a:t> </a:t>
            </a:r>
            <a:r>
              <a:rPr lang="en-US" sz="2800" dirty="0" err="1">
                <a:latin typeface="Times New Roman" pitchFamily="1" charset="-52"/>
                <a:ea typeface="Gill Sans MT" charset="0"/>
                <a:cs typeface="Times New Roman" pitchFamily="1" charset="-52"/>
              </a:rPr>
              <a:t>помочь</a:t>
            </a:r>
            <a:r>
              <a:rPr lang="en-US" sz="2800" dirty="0">
                <a:latin typeface="Times New Roman" pitchFamily="1" charset="-52"/>
                <a:ea typeface="Gill Sans MT" charset="0"/>
                <a:cs typeface="Times New Roman" pitchFamily="1" charset="-52"/>
              </a:rPr>
              <a:t>. </a:t>
            </a:r>
          </a:p>
          <a:p>
            <a:pPr marL="0" indent="0">
              <a:lnSpc>
                <a:spcPct val="100000"/>
              </a:lnSpc>
              <a:spcBef>
                <a:spcPts val="850"/>
              </a:spcBef>
              <a:buNone/>
              <a:defRPr lang="en-US" sz="1700"/>
            </a:pPr>
            <a:endParaRPr lang="en-US" sz="2800" dirty="0"/>
          </a:p>
        </p:txBody>
      </p:sp>
      <p:sp>
        <p:nvSpPr>
          <p:cNvPr id="2" name="Заголовок 1"/>
          <p:cNvSpPr>
            <a:spLocks noGrp="1" noChangeArrowheads="1"/>
            <a:extLst>
              <a:ext uri="smNativeData">
                <pr:smNativeData xmlns="" xmlns:p14="http://schemas.microsoft.com/office/powerpoint/2010/main" xmlns:pr="smNativeData" val="SMDATA_13_NlMAY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f29UKAAAAACgAAAAoAAAAZAAAAGQAAAAAAAAAzMzMAAAAAABQAAAAUAAAAGQAAABkAAAAAAAAABcAAAAUAAAAAAAAAAAAAAD/fwAA/38AAAAAAAAJAAAABAAAAP////8MAAAAEAAAAAAAAAAAAAAAAAAAAAAAAAAeAAAAaAAAAAAAAAAAAAAAAAAAAAAAAAAAAAAAECcAABAnAAAAAAAAAAAAAAAAAAAAAAAAAAAAAAAAAAAAAAAAAAAAABQAAAAAAAAAwMD/AAAAAABkAAAAMgAAAAAAAABkAAAAAAAAAH9/fwAKAAAAHwAAAFQAAAD///8A////AQAAAAAAAAAAAAAAAAAAAAAAAAAAAAAAAAAAAAAAAAAAAAAAAH9/fwDf29UDzMzMAMDA/wB/f38AAAAAAAAAAAAAAAAAAAAAAAAAAAAhAAAAGAAAABQAAADuCAAAqQMAAAFEAADVBwAAEAAAACYAAAAIAAAAASAAAAAAAAA="/>
              </a:ext>
            </a:extLst>
          </p:cNvSpPr>
          <p:nvPr>
            <p:ph type="title"/>
          </p:nvPr>
        </p:nvSpPr>
        <p:spPr>
          <a:xfrm>
            <a:off x="1451616" y="594995"/>
            <a:ext cx="9603105" cy="678180"/>
          </a:xfrm>
        </p:spPr>
        <p:txBody>
          <a:bodyPr vert="horz" wrap="square" lIns="91440" tIns="45720" rIns="91440" bIns="45720" numCol="1" spcCol="215900" anchor="t">
            <a:prstTxWarp prst="textNoShape">
              <a:avLst/>
            </a:prstTxWarp>
            <a:normAutofit fontScale="90000"/>
          </a:bodyPr>
          <a:lstStyle/>
          <a:p>
            <a:pPr algn="ctr">
              <a:spcBef>
                <a:spcPts val="0"/>
              </a:spcBef>
              <a:defRPr lang="ru-RU" sz="2880" cap="all"/>
            </a:pPr>
            <a:r>
              <a:rPr lang="ru-RU" sz="4320" cap="all" dirty="0">
                <a:solidFill>
                  <a:srgbClr val="1A1713"/>
                </a:solidFill>
                <a:effectLst>
                  <a:outerShdw blurRad="38100" dist="38100" dir="2700000" algn="tl">
                    <a:srgbClr val="000000">
                      <a:alpha val="43137"/>
                    </a:srgbClr>
                  </a:outerShdw>
                </a:effectLst>
                <a:latin typeface="Times New Roman" pitchFamily="1" charset="-52"/>
                <a:ea typeface="Gill Sans MT" charset="0"/>
                <a:cs typeface="Times New Roman" pitchFamily="1" charset="-52"/>
              </a:rPr>
              <a:t>Спасибо за </a:t>
            </a:r>
            <a:r>
              <a:rPr lang="ru-RU" sz="4320" cap="all" dirty="0" smtClean="0">
                <a:solidFill>
                  <a:srgbClr val="1A1713"/>
                </a:solidFill>
                <a:effectLst>
                  <a:outerShdw blurRad="38100" dist="38100" dir="2700000" algn="tl">
                    <a:srgbClr val="000000">
                      <a:alpha val="43137"/>
                    </a:srgbClr>
                  </a:outerShdw>
                </a:effectLst>
                <a:latin typeface="Times New Roman" pitchFamily="1" charset="-52"/>
                <a:ea typeface="Gill Sans MT" charset="0"/>
                <a:cs typeface="Times New Roman" pitchFamily="1" charset="-52"/>
              </a:rPr>
              <a:t>участие! </a:t>
            </a:r>
            <a:r>
              <a:rPr dirty="0"/>
              <a:t/>
            </a:r>
            <a:br>
              <a:rPr dirty="0"/>
            </a:br>
            <a:endParaRPr lang="ru-RU" sz="3240" cap="all" dirty="0">
              <a:solidFill>
                <a:srgbClr val="1A1713"/>
              </a:solidFill>
              <a:latin typeface="Times New Roman" pitchFamily="1" charset="-52"/>
              <a:ea typeface="Gill Sans MT" charset="0"/>
              <a:cs typeface="Times New Roman" pitchFamily="1" charset="-52"/>
            </a:endParaRPr>
          </a:p>
        </p:txBody>
      </p:sp>
      <p:pic>
        <p:nvPicPr>
          <p:cNvPr id="4" name="Рисунок 3"/>
          <p:cNvPicPr>
            <a:picLocks noChangeAspect="1"/>
            <a:extLst>
              <a:ext uri="smNativeData">
                <pr:smNativeData xmlns="" xmlns:p14="http://schemas.microsoft.com/office/powerpoint/2010/main" xmlns:pr="smNativeData" val="SMDATA_15_NlMAYRMAAAAlAAAAEQAAAC0AAAAAkAAAAEgAAACQAAAASAAAAAAAAAAAAAAAAAAAAAEAAABQAAAAAAAAAAAA4D8AAAAAAADgPwAAAAAAAOA/AAAAAAAA4D8AAAAAAADgPwAAAAAAAOA/AAAAAAAA4D8AAAAAAADgPwAAAAAAAOA/AAAAAAAA4D8CAAAAjAAAAAAAAAAAAAAAtx5C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f29UKAAAAACgAAAAoAAAAZAAAAGQAAAAAAAAAzMzMAAAAAABQAAAAUAAAAGQAAABkAAAAAAAAAAcAAAA4AAAAAAAAAAAAAAAAAAAA////AAAAAAAAAAAAAAAAAAAAAAAAAAAAAAAAAAAAAABkAAAAZAAAAAAAAAAjAAAABAAAAGQAAAAXAAAAFAAAAAAAAAAAAAAA/38AAP9/AAAAAAAACQAAAAQAAAB0j8p0DAAAABAAAAAAAAAAAAAAAAAAAAAAAAAAHgAAAGgAAAAAAAAAAAAAAAAAAAAAAAAAAAAAABAnAAAQJwAAAAAAAAAAAAAAAAAAAAAAAAAAAAAAAAAAAAAAAAAAAAAUAAAAAAAAAMDA/wAAAAAAZAAAADIAAAAAAAAAZAAAAAAAAAB/f38ACgAAAB8AAABUAAAAtx5CBf///wEAAAAAAAAAAAAAAAAAAAAAAAAAAAAAAAAAAAAAAAAAAAAAAAJ/f38A39vVA8zMzADAwP8Af39/AAAAAAAAAAAAAAAAAP///wAAAAAAIQAAABgAAAAUAAAAFj4AAJ4AAACmSAAA4AoAABAAAAAmAAAACAAAAP//////////"/>
              </a:ext>
            </a:extLst>
          </p:cNvPicPr>
          <p:nvPr/>
        </p:nvPicPr>
        <p:blipFill>
          <a:blip r:embed="rId2" cstate="print"/>
          <a:stretch>
            <a:fillRect/>
          </a:stretch>
        </p:blipFill>
        <p:spPr>
          <a:xfrm>
            <a:off x="147503" y="100330"/>
            <a:ext cx="1717040" cy="1667510"/>
          </a:xfrm>
          <a:prstGeom prst="rect">
            <a:avLst/>
          </a:prstGeom>
          <a:noFill/>
          <a:ln>
            <a:noFill/>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p:nvPr/>
        </p:nvPicPr>
        <p:blipFill rotWithShape="1">
          <a:blip r:embed="rId2" cstate="print"/>
          <a:srcRect l="32505" t="11877" r="25162" b="12769"/>
          <a:stretch/>
        </p:blipFill>
        <p:spPr bwMode="auto">
          <a:xfrm>
            <a:off x="2487713" y="78377"/>
            <a:ext cx="6581339" cy="5543096"/>
          </a:xfrm>
          <a:prstGeom prst="rect">
            <a:avLst/>
          </a:prstGeom>
          <a:ln w="9525" cap="flat" cmpd="sng" algn="ctr">
            <a:solidFill>
              <a:sysClr val="windowText" lastClr="000000"/>
            </a:solidFill>
            <a:prstDash val="solid"/>
            <a:round/>
            <a:headEnd type="none" w="med" len="med"/>
            <a:tailEnd type="none" w="med" len="med"/>
          </a:ln>
          <a:extLst>
            <a:ext uri="{53640926-AAD7-44D8-BBD7-CCE9431645EC}">
              <a14:shadowObscured xmlns:a14="http://schemas.microsoft.com/office/drawing/2010/main" xmlns=""/>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noChangeArrowheads="1"/>
            <a:extLst>
              <a:ext uri="smNativeData">
                <pr:smNativeData xmlns="" xmlns:p14="http://schemas.microsoft.com/office/powerpoint/2010/main" xmlns:pr="smNativeData" val="SMDATA_13_NlMAY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f29U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QAAAAAAAAAAAAAAAAAAAAAAAAAAAAAAAAAAAAAAAAAAAAAAAH9/fwDf29UDzMzMAMDA/wB/f38AAAAAAAAAAAAAAAAAAAAAAAAAAAAhAAAAGAAAABQAAAA3CAAAZwsAAM4yAACpJgAAEAAAACYAAAAIAAAAASAAAAAAAAA="/>
              </a:ext>
            </a:extLst>
          </p:cNvSpPr>
          <p:nvPr>
            <p:ph idx="1"/>
          </p:nvPr>
        </p:nvSpPr>
        <p:spPr>
          <a:xfrm>
            <a:off x="1335410" y="1853565"/>
            <a:ext cx="5823041" cy="4590778"/>
          </a:xfrm>
        </p:spPr>
        <p:txBody>
          <a:bodyPr vert="horz" wrap="square" lIns="91440" tIns="45720" rIns="91440" bIns="45720" numCol="1" spcCol="215900" anchor="t">
            <a:prstTxWarp prst="textNoShape">
              <a:avLst/>
            </a:prstTxWarp>
          </a:bodyPr>
          <a:lstStyle/>
          <a:p>
            <a:pPr marL="0">
              <a:lnSpc>
                <a:spcPct val="100000"/>
              </a:lnSpc>
              <a:spcBef>
                <a:spcPts val="0"/>
              </a:spcBef>
              <a:buFontTx/>
              <a:buChar char="-"/>
              <a:defRPr lang="en-US" sz="1540"/>
            </a:pPr>
            <a:r>
              <a:rPr lang="en-US" sz="2200" dirty="0" err="1" smtClean="0">
                <a:solidFill>
                  <a:srgbClr val="1A1713"/>
                </a:solidFill>
                <a:latin typeface="Times New Roman" panose="02020603050405020304" pitchFamily="18" charset="0"/>
                <a:cs typeface="Times New Roman" panose="02020603050405020304" pitchFamily="18" charset="0"/>
              </a:rPr>
              <a:t>вернуть</a:t>
            </a:r>
            <a:r>
              <a:rPr lang="en-US" sz="2200" dirty="0" smtClean="0">
                <a:solidFill>
                  <a:srgbClr val="1A1713"/>
                </a:solidFill>
                <a:latin typeface="Times New Roman" panose="02020603050405020304" pitchFamily="18" charset="0"/>
                <a:cs typeface="Times New Roman" panose="02020603050405020304" pitchFamily="18" charset="0"/>
              </a:rPr>
              <a:t> </a:t>
            </a:r>
            <a:r>
              <a:rPr lang="en-US" sz="2200" dirty="0" err="1" smtClean="0">
                <a:solidFill>
                  <a:srgbClr val="1A1713"/>
                </a:solidFill>
                <a:latin typeface="Times New Roman" panose="02020603050405020304" pitchFamily="18" charset="0"/>
                <a:cs typeface="Times New Roman" panose="02020603050405020304" pitchFamily="18" charset="0"/>
              </a:rPr>
              <a:t>деньги</a:t>
            </a:r>
            <a:r>
              <a:rPr lang="en-US" sz="2200" dirty="0" smtClean="0">
                <a:solidFill>
                  <a:srgbClr val="1A1713"/>
                </a:solidFill>
                <a:latin typeface="Times New Roman" panose="02020603050405020304" pitchFamily="18" charset="0"/>
                <a:cs typeface="Times New Roman" panose="02020603050405020304" pitchFamily="18" charset="0"/>
              </a:rPr>
              <a:t> </a:t>
            </a:r>
            <a:r>
              <a:rPr lang="en-US" sz="2200" dirty="0" err="1" smtClean="0">
                <a:solidFill>
                  <a:srgbClr val="1A1713"/>
                </a:solidFill>
                <a:latin typeface="Times New Roman" panose="02020603050405020304" pitchFamily="18" charset="0"/>
                <a:cs typeface="Times New Roman" panose="02020603050405020304" pitchFamily="18" charset="0"/>
              </a:rPr>
              <a:t>за</a:t>
            </a:r>
            <a:r>
              <a:rPr lang="en-US" sz="2200" dirty="0" smtClean="0">
                <a:solidFill>
                  <a:srgbClr val="1A1713"/>
                </a:solidFill>
                <a:latin typeface="Times New Roman" panose="02020603050405020304" pitchFamily="18" charset="0"/>
                <a:cs typeface="Times New Roman" panose="02020603050405020304" pitchFamily="18" charset="0"/>
              </a:rPr>
              <a:t> </a:t>
            </a:r>
            <a:r>
              <a:rPr lang="en-US" sz="2200" dirty="0" err="1" smtClean="0">
                <a:solidFill>
                  <a:srgbClr val="1A1713"/>
                </a:solidFill>
                <a:latin typeface="Times New Roman" panose="02020603050405020304" pitchFamily="18" charset="0"/>
                <a:cs typeface="Times New Roman" panose="02020603050405020304" pitchFamily="18" charset="0"/>
              </a:rPr>
              <a:t>некачественныи</a:t>
            </a:r>
            <a:r>
              <a:rPr lang="en-US" sz="2200" dirty="0" smtClean="0">
                <a:solidFill>
                  <a:srgbClr val="1A1713"/>
                </a:solidFill>
                <a:latin typeface="Times New Roman" panose="02020603050405020304" pitchFamily="18" charset="0"/>
                <a:cs typeface="Times New Roman" panose="02020603050405020304" pitchFamily="18" charset="0"/>
              </a:rPr>
              <a:t>̆ </a:t>
            </a:r>
            <a:r>
              <a:rPr lang="en-US" sz="2200" dirty="0" err="1" smtClean="0">
                <a:solidFill>
                  <a:srgbClr val="1A1713"/>
                </a:solidFill>
                <a:latin typeface="Times New Roman" panose="02020603050405020304" pitchFamily="18" charset="0"/>
                <a:cs typeface="Times New Roman" panose="02020603050405020304" pitchFamily="18" charset="0"/>
              </a:rPr>
              <a:t>товар</a:t>
            </a:r>
            <a:r>
              <a:rPr lang="en-US" sz="2200" dirty="0" smtClean="0">
                <a:solidFill>
                  <a:srgbClr val="1A1713"/>
                </a:solidFill>
                <a:latin typeface="Times New Roman" panose="02020603050405020304" pitchFamily="18" charset="0"/>
                <a:cs typeface="Times New Roman" panose="02020603050405020304" pitchFamily="18" charset="0"/>
              </a:rPr>
              <a:t> (</a:t>
            </a:r>
            <a:r>
              <a:rPr lang="en-US" sz="2200" dirty="0" err="1" smtClean="0">
                <a:solidFill>
                  <a:srgbClr val="1A1713"/>
                </a:solidFill>
                <a:latin typeface="Times New Roman" panose="02020603050405020304" pitchFamily="18" charset="0"/>
                <a:cs typeface="Times New Roman" panose="02020603050405020304" pitchFamily="18" charset="0"/>
              </a:rPr>
              <a:t>одежда</a:t>
            </a:r>
            <a:r>
              <a:rPr lang="en-US" sz="2200" dirty="0" smtClean="0">
                <a:solidFill>
                  <a:srgbClr val="1A1713"/>
                </a:solidFill>
                <a:latin typeface="Times New Roman" panose="02020603050405020304" pitchFamily="18" charset="0"/>
                <a:cs typeface="Times New Roman" panose="02020603050405020304" pitchFamily="18" charset="0"/>
              </a:rPr>
              <a:t>, </a:t>
            </a:r>
            <a:r>
              <a:rPr lang="en-US" sz="2200" dirty="0" err="1" smtClean="0">
                <a:solidFill>
                  <a:srgbClr val="1A1713"/>
                </a:solidFill>
                <a:latin typeface="Times New Roman" panose="02020603050405020304" pitchFamily="18" charset="0"/>
                <a:cs typeface="Times New Roman" panose="02020603050405020304" pitchFamily="18" charset="0"/>
              </a:rPr>
              <a:t>обувь</a:t>
            </a:r>
            <a:r>
              <a:rPr lang="en-US" sz="2200" dirty="0" smtClean="0">
                <a:solidFill>
                  <a:srgbClr val="1A1713"/>
                </a:solidFill>
                <a:latin typeface="Times New Roman" panose="02020603050405020304" pitchFamily="18" charset="0"/>
                <a:cs typeface="Times New Roman" panose="02020603050405020304" pitchFamily="18" charset="0"/>
              </a:rPr>
              <a:t>, </a:t>
            </a:r>
            <a:r>
              <a:rPr lang="en-US" sz="2200" dirty="0" err="1" smtClean="0">
                <a:solidFill>
                  <a:srgbClr val="1A1713"/>
                </a:solidFill>
                <a:latin typeface="Times New Roman" panose="02020603050405020304" pitchFamily="18" charset="0"/>
                <a:cs typeface="Times New Roman" panose="02020603050405020304" pitchFamily="18" charset="0"/>
              </a:rPr>
              <a:t>бытовая</a:t>
            </a:r>
            <a:r>
              <a:rPr lang="en-US" sz="2200" dirty="0" smtClean="0">
                <a:solidFill>
                  <a:srgbClr val="1A1713"/>
                </a:solidFill>
                <a:latin typeface="Times New Roman" panose="02020603050405020304" pitchFamily="18" charset="0"/>
                <a:cs typeface="Times New Roman" panose="02020603050405020304" pitchFamily="18" charset="0"/>
              </a:rPr>
              <a:t> </a:t>
            </a:r>
            <a:r>
              <a:rPr lang="en-US" sz="2200" dirty="0" err="1" smtClean="0">
                <a:solidFill>
                  <a:srgbClr val="1A1713"/>
                </a:solidFill>
                <a:latin typeface="Times New Roman" panose="02020603050405020304" pitchFamily="18" charset="0"/>
                <a:cs typeface="Times New Roman" panose="02020603050405020304" pitchFamily="18" charset="0"/>
              </a:rPr>
              <a:t>техника</a:t>
            </a:r>
            <a:r>
              <a:rPr lang="en-US" sz="2200" dirty="0" smtClean="0">
                <a:solidFill>
                  <a:srgbClr val="1A1713"/>
                </a:solidFill>
                <a:latin typeface="Times New Roman" panose="02020603050405020304" pitchFamily="18" charset="0"/>
                <a:cs typeface="Times New Roman" panose="02020603050405020304" pitchFamily="18" charset="0"/>
              </a:rPr>
              <a:t>, </a:t>
            </a:r>
            <a:r>
              <a:rPr lang="en-US" sz="2200" dirty="0" err="1" smtClean="0">
                <a:solidFill>
                  <a:srgbClr val="1A1713"/>
                </a:solidFill>
                <a:latin typeface="Times New Roman" panose="02020603050405020304" pitchFamily="18" charset="0"/>
                <a:cs typeface="Times New Roman" panose="02020603050405020304" pitchFamily="18" charset="0"/>
              </a:rPr>
              <a:t>мебель</a:t>
            </a:r>
            <a:r>
              <a:rPr lang="en-US" sz="2200" dirty="0" smtClean="0">
                <a:solidFill>
                  <a:srgbClr val="1A1713"/>
                </a:solidFill>
                <a:latin typeface="Times New Roman" panose="02020603050405020304" pitchFamily="18" charset="0"/>
                <a:cs typeface="Times New Roman" panose="02020603050405020304" pitchFamily="18" charset="0"/>
              </a:rPr>
              <a:t>, </a:t>
            </a:r>
            <a:r>
              <a:rPr lang="en-US" sz="2200" dirty="0" err="1" smtClean="0">
                <a:solidFill>
                  <a:srgbClr val="1A1713"/>
                </a:solidFill>
                <a:latin typeface="Times New Roman" panose="02020603050405020304" pitchFamily="18" charset="0"/>
                <a:cs typeface="Times New Roman" panose="02020603050405020304" pitchFamily="18" charset="0"/>
              </a:rPr>
              <a:t>косметика</a:t>
            </a:r>
            <a:r>
              <a:rPr lang="en-US" sz="2200" dirty="0" smtClean="0">
                <a:solidFill>
                  <a:srgbClr val="1A1713"/>
                </a:solidFill>
                <a:latin typeface="Times New Roman" panose="02020603050405020304" pitchFamily="18" charset="0"/>
                <a:cs typeface="Times New Roman" panose="02020603050405020304" pitchFamily="18" charset="0"/>
              </a:rPr>
              <a:t>)</a:t>
            </a:r>
            <a:endParaRPr lang="ru-RU" sz="2200" dirty="0" smtClean="0">
              <a:solidFill>
                <a:srgbClr val="1A1713"/>
              </a:solidFill>
              <a:latin typeface="Times New Roman" panose="02020603050405020304" pitchFamily="18" charset="0"/>
              <a:cs typeface="Times New Roman" panose="02020603050405020304" pitchFamily="18" charset="0"/>
            </a:endParaRPr>
          </a:p>
          <a:p>
            <a:pPr marL="0" indent="0">
              <a:lnSpc>
                <a:spcPct val="100000"/>
              </a:lnSpc>
              <a:spcBef>
                <a:spcPts val="0"/>
              </a:spcBef>
              <a:buNone/>
              <a:defRPr lang="en-US" sz="1540"/>
            </a:pPr>
            <a:endParaRPr lang="ru-RU" sz="2200" dirty="0" smtClean="0">
              <a:solidFill>
                <a:srgbClr val="1A1713"/>
              </a:solidFill>
              <a:latin typeface="Times New Roman" panose="02020603050405020304" pitchFamily="18" charset="0"/>
              <a:cs typeface="Times New Roman" panose="02020603050405020304" pitchFamily="18" charset="0"/>
            </a:endParaRPr>
          </a:p>
          <a:p>
            <a:pPr marL="0">
              <a:lnSpc>
                <a:spcPct val="100000"/>
              </a:lnSpc>
              <a:spcBef>
                <a:spcPts val="0"/>
              </a:spcBef>
              <a:buFontTx/>
              <a:buChar char="-"/>
              <a:defRPr lang="en-US" sz="1540"/>
            </a:pPr>
            <a:r>
              <a:rPr lang="en-US" sz="2200" dirty="0" err="1" smtClean="0">
                <a:solidFill>
                  <a:srgbClr val="1A1713"/>
                </a:solidFill>
                <a:latin typeface="Times New Roman" panose="02020603050405020304" pitchFamily="18" charset="0"/>
                <a:cs typeface="Times New Roman" panose="02020603050405020304" pitchFamily="18" charset="0"/>
              </a:rPr>
              <a:t>вернуть</a:t>
            </a:r>
            <a:r>
              <a:rPr lang="en-US" sz="2200" dirty="0" smtClean="0">
                <a:solidFill>
                  <a:srgbClr val="1A1713"/>
                </a:solidFill>
                <a:latin typeface="Times New Roman" panose="02020603050405020304" pitchFamily="18" charset="0"/>
                <a:cs typeface="Times New Roman" panose="02020603050405020304" pitchFamily="18" charset="0"/>
              </a:rPr>
              <a:t> </a:t>
            </a:r>
            <a:r>
              <a:rPr lang="en-US" sz="2200" dirty="0" err="1" smtClean="0">
                <a:solidFill>
                  <a:srgbClr val="1A1713"/>
                </a:solidFill>
                <a:latin typeface="Times New Roman" panose="02020603050405020304" pitchFamily="18" charset="0"/>
                <a:cs typeface="Times New Roman" panose="02020603050405020304" pitchFamily="18" charset="0"/>
              </a:rPr>
              <a:t>деньги</a:t>
            </a:r>
            <a:r>
              <a:rPr lang="en-US" sz="2200" dirty="0" smtClean="0">
                <a:solidFill>
                  <a:srgbClr val="1A1713"/>
                </a:solidFill>
                <a:latin typeface="Times New Roman" panose="02020603050405020304" pitchFamily="18" charset="0"/>
                <a:cs typeface="Times New Roman" panose="02020603050405020304" pitchFamily="18" charset="0"/>
              </a:rPr>
              <a:t> </a:t>
            </a:r>
            <a:r>
              <a:rPr lang="en-US" sz="2200" dirty="0" err="1" smtClean="0">
                <a:solidFill>
                  <a:srgbClr val="1A1713"/>
                </a:solidFill>
                <a:latin typeface="Times New Roman" panose="02020603050405020304" pitchFamily="18" charset="0"/>
                <a:cs typeface="Times New Roman" panose="02020603050405020304" pitchFamily="18" charset="0"/>
              </a:rPr>
              <a:t>за</a:t>
            </a:r>
            <a:r>
              <a:rPr lang="en-US" sz="2200" dirty="0" smtClean="0">
                <a:solidFill>
                  <a:srgbClr val="1A1713"/>
                </a:solidFill>
                <a:latin typeface="Times New Roman" panose="02020603050405020304" pitchFamily="18" charset="0"/>
                <a:cs typeface="Times New Roman" panose="02020603050405020304" pitchFamily="18" charset="0"/>
              </a:rPr>
              <a:t> </a:t>
            </a:r>
            <a:r>
              <a:rPr lang="ru-RU" sz="2200" dirty="0" smtClean="0">
                <a:solidFill>
                  <a:srgbClr val="1A1713"/>
                </a:solidFill>
                <a:latin typeface="Times New Roman" panose="02020603050405020304" pitchFamily="18" charset="0"/>
                <a:cs typeface="Times New Roman" panose="02020603050405020304" pitchFamily="18" charset="0"/>
              </a:rPr>
              <a:t>некачественную услугу (ремонт </a:t>
            </a:r>
            <a:r>
              <a:rPr lang="ru-RU" sz="2200" dirty="0" err="1" smtClean="0">
                <a:solidFill>
                  <a:srgbClr val="1A1713"/>
                </a:solidFill>
                <a:latin typeface="Times New Roman" panose="02020603050405020304" pitchFamily="18" charset="0"/>
                <a:cs typeface="Times New Roman" panose="02020603050405020304" pitchFamily="18" charset="0"/>
              </a:rPr>
              <a:t>обьектов</a:t>
            </a:r>
            <a:r>
              <a:rPr lang="ru-RU" sz="2200" dirty="0" smtClean="0">
                <a:solidFill>
                  <a:srgbClr val="1A1713"/>
                </a:solidFill>
                <a:latin typeface="Times New Roman" panose="02020603050405020304" pitchFamily="18" charset="0"/>
                <a:cs typeface="Times New Roman" panose="02020603050405020304" pitchFamily="18" charset="0"/>
              </a:rPr>
              <a:t> и товаров, косметологические и медицинские услуги</a:t>
            </a:r>
            <a:r>
              <a:rPr lang="en-US" sz="2200" dirty="0" smtClean="0">
                <a:solidFill>
                  <a:srgbClr val="1A1713"/>
                </a:solidFill>
                <a:latin typeface="Times New Roman" panose="02020603050405020304" pitchFamily="18" charset="0"/>
                <a:cs typeface="Times New Roman" panose="02020603050405020304" pitchFamily="18" charset="0"/>
              </a:rPr>
              <a:t>)</a:t>
            </a:r>
            <a:endParaRPr lang="ru-RU" sz="2200" dirty="0" smtClean="0">
              <a:solidFill>
                <a:srgbClr val="1A1713"/>
              </a:solidFill>
              <a:latin typeface="Times New Roman" panose="02020603050405020304" pitchFamily="18" charset="0"/>
              <a:cs typeface="Times New Roman" panose="02020603050405020304" pitchFamily="18" charset="0"/>
            </a:endParaRPr>
          </a:p>
          <a:p>
            <a:pPr marL="0">
              <a:lnSpc>
                <a:spcPct val="100000"/>
              </a:lnSpc>
              <a:spcBef>
                <a:spcPts val="0"/>
              </a:spcBef>
              <a:buFontTx/>
              <a:buChar char="-"/>
              <a:defRPr lang="en-US" sz="1540"/>
            </a:pPr>
            <a:endParaRPr lang="ru-RU" sz="2200" dirty="0" smtClean="0">
              <a:solidFill>
                <a:srgbClr val="1A1713"/>
              </a:solidFill>
              <a:latin typeface="Times New Roman" panose="02020603050405020304" pitchFamily="18" charset="0"/>
              <a:cs typeface="Times New Roman" panose="02020603050405020304" pitchFamily="18" charset="0"/>
            </a:endParaRPr>
          </a:p>
          <a:p>
            <a:pPr marL="0">
              <a:lnSpc>
                <a:spcPct val="100000"/>
              </a:lnSpc>
              <a:spcBef>
                <a:spcPts val="0"/>
              </a:spcBef>
              <a:buFontTx/>
              <a:buChar char="-"/>
              <a:defRPr lang="en-US" sz="1540"/>
            </a:pPr>
            <a:r>
              <a:rPr lang="ru-RU" sz="2200" dirty="0" smtClean="0">
                <a:solidFill>
                  <a:srgbClr val="1A1713"/>
                </a:solidFill>
                <a:latin typeface="Times New Roman" panose="02020603050405020304" pitchFamily="18" charset="0"/>
                <a:cs typeface="Times New Roman" panose="02020603050405020304" pitchFamily="18" charset="0"/>
              </a:rPr>
              <a:t>составить жалобу, претензию </a:t>
            </a:r>
          </a:p>
          <a:p>
            <a:pPr marL="0">
              <a:lnSpc>
                <a:spcPct val="100000"/>
              </a:lnSpc>
              <a:spcBef>
                <a:spcPts val="0"/>
              </a:spcBef>
              <a:buFontTx/>
              <a:buChar char="-"/>
              <a:defRPr lang="en-US" sz="1540"/>
            </a:pPr>
            <a:endParaRPr lang="ru-RU" sz="2200" dirty="0" smtClean="0">
              <a:solidFill>
                <a:srgbClr val="1A1713"/>
              </a:solidFill>
              <a:latin typeface="Times New Roman" panose="02020603050405020304" pitchFamily="18" charset="0"/>
              <a:cs typeface="Times New Roman" panose="02020603050405020304" pitchFamily="18" charset="0"/>
            </a:endParaRPr>
          </a:p>
          <a:p>
            <a:pPr marL="0">
              <a:lnSpc>
                <a:spcPct val="100000"/>
              </a:lnSpc>
              <a:spcBef>
                <a:spcPts val="0"/>
              </a:spcBef>
              <a:buFontTx/>
              <a:buChar char="-"/>
              <a:defRPr lang="en-US" sz="1540"/>
            </a:pPr>
            <a:r>
              <a:rPr lang="ru-RU" sz="2200" dirty="0" smtClean="0">
                <a:solidFill>
                  <a:srgbClr val="1A1713"/>
                </a:solidFill>
                <a:latin typeface="Times New Roman" panose="02020603050405020304" pitchFamily="18" charset="0"/>
                <a:cs typeface="Times New Roman" panose="02020603050405020304" pitchFamily="18" charset="0"/>
              </a:rPr>
              <a:t>представит Ваши интересы в суде </a:t>
            </a:r>
          </a:p>
          <a:p>
            <a:pPr marL="0" indent="0">
              <a:lnSpc>
                <a:spcPct val="100000"/>
              </a:lnSpc>
              <a:spcBef>
                <a:spcPts val="0"/>
              </a:spcBef>
              <a:buNone/>
              <a:defRPr lang="en-US" sz="1540"/>
            </a:pPr>
            <a:endParaRPr lang="ru-RU" sz="2800" dirty="0" smtClean="0">
              <a:solidFill>
                <a:srgbClr val="1A1713"/>
              </a:solidFill>
              <a:latin typeface="Times New Roman" pitchFamily="1" charset="-52"/>
              <a:cs typeface="Times New Roman" pitchFamily="1" charset="-52"/>
            </a:endParaRPr>
          </a:p>
          <a:p>
            <a:pPr marL="0" indent="0">
              <a:lnSpc>
                <a:spcPct val="100000"/>
              </a:lnSpc>
              <a:spcBef>
                <a:spcPts val="0"/>
              </a:spcBef>
              <a:buNone/>
              <a:defRPr lang="en-US" sz="1540"/>
            </a:pPr>
            <a:endParaRPr lang="en-US" sz="2800" dirty="0" smtClean="0">
              <a:solidFill>
                <a:srgbClr val="1A1713"/>
              </a:solidFill>
              <a:latin typeface="Times New Roman" pitchFamily="1" charset="-52"/>
              <a:cs typeface="Times New Roman" pitchFamily="1" charset="-52"/>
            </a:endParaRPr>
          </a:p>
          <a:p>
            <a:pPr>
              <a:lnSpc>
                <a:spcPct val="100000"/>
              </a:lnSpc>
              <a:spcBef>
                <a:spcPts val="770"/>
              </a:spcBef>
              <a:defRPr lang="en-US" sz="1540"/>
            </a:pPr>
            <a:endParaRPr lang="en-US" sz="2800" dirty="0">
              <a:solidFill>
                <a:srgbClr val="1A1713"/>
              </a:solidFill>
              <a:latin typeface="Times New Roman" pitchFamily="1" charset="-52"/>
              <a:ea typeface="Gill Sans MT" charset="0"/>
              <a:cs typeface="Times New Roman" pitchFamily="1" charset="-52"/>
            </a:endParaRPr>
          </a:p>
        </p:txBody>
      </p:sp>
      <p:sp>
        <p:nvSpPr>
          <p:cNvPr id="2" name="Заголовок 1"/>
          <p:cNvSpPr>
            <a:spLocks noGrp="1" noChangeArrowheads="1"/>
            <a:extLst>
              <a:ext uri="smNativeData">
                <pr:smNativeData xmlns="" xmlns:p14="http://schemas.microsoft.com/office/powerpoint/2010/main" xmlns:pr="smNativeData" val="SMDATA_13_NlMAY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f29UKAAAAACgAAAAoAAAAZAAAAGQAAAAAAAAAzMzMAAAAAABQAAAAUAAAAGQAAABkAAAAAAAAABcAAAAUAAAAAAAAAAAAAAD/fwAA/38AAAAAAAAJAAAABAAAAAIAAAAMAAAAEAAAAAAAAAAAAAAAAAAAAAAAAAAeAAAAaAAAAAAAAAAAAAAAAAAAAAAAAAAAAAAAECcAABAnAAAAAAAAAAAAAAAAAAAAAAAAAAAAAAAAAAAAAAAAAAAAABQAAAAAAAAAwMD/AAAAAABkAAAAMgAAAAAAAABkAAAAAAAAAH9/fwAKAAAAHwAAAFQAAAD///8A////AQAAAAAAAAAAAAAAAAAAAAAAAAAAAAAAAAAAAAAAAAAAAAAAAH9/fwDf29UDzMzMAMDA/wB/f38AAAAAAAAAAAAAAAAAAAAAAAAAAAAhAAAAGAAAABQAAAA3CAAAaQcAACpFAABnCwAAEAAAACYAAAAIAAAAASAAAAAAAAA="/>
              </a:ext>
            </a:extLst>
          </p:cNvSpPr>
          <p:nvPr>
            <p:ph type="title"/>
          </p:nvPr>
        </p:nvSpPr>
        <p:spPr>
          <a:xfrm>
            <a:off x="1335410" y="896991"/>
            <a:ext cx="9907905" cy="714103"/>
          </a:xfrm>
        </p:spPr>
        <p:txBody>
          <a:bodyPr vert="horz" wrap="square" lIns="91440" tIns="45720" rIns="91440" bIns="45720" numCol="1" spcCol="215900" anchor="t">
            <a:prstTxWarp prst="textNoShape">
              <a:avLst/>
            </a:prstTxWarp>
            <a:normAutofit fontScale="90000"/>
          </a:bodyPr>
          <a:lstStyle/>
          <a:p>
            <a:pPr>
              <a:defRPr lang="ru-RU" cap="all"/>
            </a:pPr>
            <a:r>
              <a:rPr lang="ru-RU" sz="3600" b="1" cap="all">
                <a:solidFill>
                  <a:srgbClr val="1A1713"/>
                </a:solidFill>
                <a:latin typeface="Times New Roman" pitchFamily="1" charset="-52"/>
                <a:ea typeface="Gill Sans MT" charset="0"/>
                <a:cs typeface="Times New Roman" pitchFamily="1" charset="-52"/>
              </a:rPr>
              <a:t>МРОО ЗПП «Резонанс» поможет Вам:</a:t>
            </a:r>
            <a:r>
              <a:rPr/>
              <a:t/>
            </a:r>
            <a:br>
              <a:rPr/>
            </a:br>
            <a:endParaRPr lang="ru-RU" sz="3600" b="1" cap="all">
              <a:solidFill>
                <a:srgbClr val="1A1713"/>
              </a:solidFill>
              <a:latin typeface="Times New Roman" pitchFamily="1" charset="-52"/>
              <a:ea typeface="Gill Sans MT" charset="0"/>
              <a:cs typeface="Times New Roman" pitchFamily="1" charset="-52"/>
            </a:endParaRPr>
          </a:p>
        </p:txBody>
      </p:sp>
      <p:pic>
        <p:nvPicPr>
          <p:cNvPr id="4" name="Рисунок 3"/>
          <p:cNvPicPr>
            <a:picLocks noChangeAspect="1"/>
            <a:extLst>
              <a:ext uri="smNativeData">
                <pr:smNativeData xmlns="" xmlns:p14="http://schemas.microsoft.com/office/powerpoint/2010/main" xmlns:pr="smNativeData" val="SMDATA_15_NlMAYRMAAAAlAAAAEQAAAC0AAAAAkAAAAEgAAACQAAAASAAAAAAAAAAAAAAAAAAAAAEAAABQAAAAAAAAAAAA4D8AAAAAAADgPwAAAAAAAOA/AAAAAAAA4D8AAAAAAADgPwAAAAAAAOA/AAAAAAAA4D8AAAAAAADgPwAAAAAAAOA/AAAAAAAA4D8CAAAAjAAAAAAAAAAAAAAAtx5C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f29UKAAAAACgAAAAoAAAAZAAAAGQAAAAAAAAAzMzMAAAAAABQAAAAUAAAAGQAAABkAAAAAAAAAAcAAAA4AAAAAAAAAAAAAAAAAAAA////AAAAAAAAAAAAAAAAAAAAAAAAAAAAAAAAAAAAAABkAAAAZAAAAAAAAAAjAAAABAAAAGQAAAAXAAAAFAAAAAAAAAAAAAAA/38AAP9/AAAAAAAACQAAAAQAAAAAAAAADAAAABAAAAAAAAAAAAAAAAAAAAAAAAAAHgAAAGgAAAAAAAAAAAAAAAAAAAAAAAAAAAAAABAnAAAQJwAAAAAAAAAAAAAAAAAAAAAAAAAAAAAAAAAAAAAAAAAAAAAUAAAAAAAAAMDA/wAAAAAAZAAAADIAAAAAAAAAZAAAAAAAAAB/f38ACgAAAB8AAABUAAAAtx5CBf///wEAAAAAAAAAAAAAAAAAAAAAAAAAAAAAAAAAAAAAAAAAAAAAAAJ/f38A39vVA8zMzADAwP8Af39/AAAAAAAAAAAAAAAAAP///wAAAAAAIQAAABgAAAAUAAAADDQAAPIMAADrSAAANyEAABAAAAAmAAAACAAAAP//////////"/>
              </a:ext>
            </a:extLst>
          </p:cNvPicPr>
          <p:nvPr/>
        </p:nvPicPr>
        <p:blipFill>
          <a:blip r:embed="rId2" cstate="print"/>
          <a:stretch>
            <a:fillRect/>
          </a:stretch>
        </p:blipFill>
        <p:spPr>
          <a:xfrm>
            <a:off x="7402289" y="1965052"/>
            <a:ext cx="4451259" cy="3930650"/>
          </a:xfrm>
          <a:prstGeom prst="rect">
            <a:avLst/>
          </a:prstGeom>
          <a:noFill/>
          <a:ln>
            <a:noFill/>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noChangeArrowheads="1"/>
            <a:extLst>
              <a:ext uri="smNativeData">
                <pr:smNativeData xmlns="" xmlns:p14="http://schemas.microsoft.com/office/powerpoint/2010/main" xmlns:pr="smNativeData" val="SMDATA_13_NlMAY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f29UKAAAAACgAAAAoAAAAZAAAAGQAAAAAAAAAzMzMAAAAAABQAAAAUAAAAGQAAABkAAAAAAAAABcAAAAUAAAAAAAAAAAAAAD/fwAA/38AAAAAAAAJAAAABAAAAPj///8MAAAAEAAAAAAAAAAAAAAAAAAAAAAAAAAeAAAAaAAAAAAAAAAAAAAAAAAAAAAAAAAAAAAAECcAABAnAAAAAAAAAAAAAAAAAAAAAAAAAAAAAAAAAAAAAAAAAAAAABQAAAAAAAAAwMD/AAAAAABkAAAAMgAAAAAAAABkAAAAAAAAAH9/fwAKAAAAHwAAAFQAAAD///8A////AQAAAAAAAAAAAAAAAAAAAAAAAAAAAAAAAAAAAAAAAAAAAAAAAH9/fwDf29UDzMzMAMDA/wB/f38AAAAAAAAAAAAAAAAAAAAAAAAAAAAhAAAAGAAAABQAAADuCAAACgwAAOgwAAACJQAAAAAAACYAAAAIAAAAASAAAAAAAAA="/>
              </a:ext>
            </a:extLst>
          </p:cNvSpPr>
          <p:nvPr>
            <p:ph idx="1"/>
          </p:nvPr>
        </p:nvSpPr>
        <p:spPr>
          <a:xfrm>
            <a:off x="931850" y="1895792"/>
            <a:ext cx="6498591" cy="4058920"/>
          </a:xfrm>
        </p:spPr>
        <p:txBody>
          <a:bodyPr vert="horz" wrap="square" lIns="91440" tIns="45720" rIns="91440" bIns="45720" numCol="1" spcCol="215900" anchor="t">
            <a:prstTxWarp prst="textNoShape">
              <a:avLst/>
            </a:prstTxWarp>
          </a:bodyPr>
          <a:lstStyle/>
          <a:p>
            <a:pPr marL="0" indent="0">
              <a:lnSpc>
                <a:spcPct val="110000"/>
              </a:lnSpc>
              <a:spcBef>
                <a:spcPts val="0"/>
              </a:spcBef>
              <a:buNone/>
              <a:defRPr lang="en-US" sz="1400">
                <a:latin typeface="Times New Roman" pitchFamily="1" charset="-52"/>
                <a:ea typeface="Gill Sans MT" charset="0"/>
                <a:cs typeface="Times New Roman" pitchFamily="1" charset="-52"/>
              </a:defRPr>
            </a:pPr>
            <a:r>
              <a:rPr lang="ru-RU" altLang="ru-RU" sz="2800" b="1" i="1" dirty="0" smtClean="0">
                <a:solidFill>
                  <a:schemeClr val="tx1">
                    <a:lumMod val="85000"/>
                    <a:lumOff val="15000"/>
                  </a:schemeClr>
                </a:solidFill>
              </a:rPr>
              <a:t>Основной </a:t>
            </a:r>
            <a:r>
              <a:rPr lang="ru-RU" altLang="ru-RU" sz="2800" b="1" i="1" dirty="0">
                <a:solidFill>
                  <a:schemeClr val="tx1">
                    <a:lumMod val="85000"/>
                    <a:lumOff val="15000"/>
                  </a:schemeClr>
                </a:solidFill>
              </a:rPr>
              <a:t>источник законодательства в этой области, призван защищать интересы более «слабой» стороны в договоре – потребителя. Однако, активность потребителя по защите своих прав на российском рынке товаров и услуг все еще невелика. </a:t>
            </a:r>
            <a:endParaRPr sz="2800" dirty="0"/>
          </a:p>
        </p:txBody>
      </p:sp>
      <p:sp>
        <p:nvSpPr>
          <p:cNvPr id="2" name="Заголовок 1"/>
          <p:cNvSpPr>
            <a:spLocks noGrp="1" noChangeArrowheads="1"/>
            <a:extLst>
              <a:ext uri="smNativeData">
                <pr:smNativeData xmlns="" xmlns:p14="http://schemas.microsoft.com/office/powerpoint/2010/main" xmlns:pr="smNativeData" val="SMDATA_13_NlMAY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f29UKAAAAACgAAAAoAAAAZAAAAGQAAAAAAAAAzMzMAAAAAABQAAAAUAAAAGQAAABkAAAAAAAAABcAAAAUAAAAAAAAAAAAAAD/fwAA/38AAAAAAAAJAAAABAAAAKyU2P8MAAAAEAAAAAAAAAAAAAAAAAAAAAAAAAAeAAAAaAAAAAAAAAAAAAAAAAAAAAAAAAAAAAAAECcAABAnAAAAAAAAAAAAAAAAAAAAAAAAAAAAAAAAAAAAAAAAAAAAABQAAAAAAAAAwMD/AAAAAABkAAAAMgAAAAAAAABkAAAAAAAAAH9/fwAKAAAAHwAAAFQAAAD///8A////AQAAAAAAAAAAAAAAAAAAAAAAAAAAAAAAAAAAAAAAAAAAAAAAAH9/fwDf29UDzMzMAMDA/wB/f38AAAAAAAAAAAAAAAAAAAAAAAAAAAAhAAAAGAAAABQAAADuCAAA4QUAAAFEAADECgAAAAAAACYAAAAIAAAAASAAAAAAAAA="/>
              </a:ext>
            </a:extLst>
          </p:cNvSpPr>
          <p:nvPr>
            <p:ph type="title"/>
          </p:nvPr>
        </p:nvSpPr>
        <p:spPr>
          <a:xfrm>
            <a:off x="1451616" y="955683"/>
            <a:ext cx="9603105" cy="794385"/>
          </a:xfrm>
        </p:spPr>
        <p:txBody>
          <a:bodyPr vert="horz" wrap="square" lIns="91440" tIns="45720" rIns="91440" bIns="45720" numCol="1" spcCol="215900" anchor="t">
            <a:prstTxWarp prst="textNoShape">
              <a:avLst/>
            </a:prstTxWarp>
          </a:bodyPr>
          <a:lstStyle/>
          <a:p>
            <a:pPr algn="ctr">
              <a:defRPr lang="ru-RU" sz="3600" b="1" cap="all">
                <a:latin typeface="Times New Roman" pitchFamily="1" charset="-52"/>
                <a:ea typeface="Gill Sans MT" charset="0"/>
                <a:cs typeface="Times New Roman" pitchFamily="1" charset="-52"/>
              </a:defRPr>
            </a:pPr>
            <a:r>
              <a:rPr lang="ru-RU" sz="2400" dirty="0" smtClean="0">
                <a:solidFill>
                  <a:schemeClr val="tx1"/>
                </a:solidFill>
                <a:effectLst>
                  <a:outerShdw blurRad="38100" dist="38100" dir="2700000" algn="tl">
                    <a:srgbClr val="000000">
                      <a:alpha val="43137"/>
                    </a:srgbClr>
                  </a:outerShdw>
                </a:effectLst>
              </a:rPr>
              <a:t>Закон «О защите прав потребителя»</a:t>
            </a:r>
            <a:endParaRPr sz="2400" dirty="0">
              <a:solidFill>
                <a:schemeClr val="tx1"/>
              </a:solidFill>
              <a:effectLst>
                <a:outerShdw blurRad="38100" dist="38100" dir="2700000" algn="tl">
                  <a:srgbClr val="000000">
                    <a:alpha val="43137"/>
                  </a:srgbClr>
                </a:outerShdw>
              </a:effectLst>
            </a:endParaRPr>
          </a:p>
        </p:txBody>
      </p:sp>
      <p:pic>
        <p:nvPicPr>
          <p:cNvPr id="4" name="Рисунок 4"/>
          <p:cNvPicPr>
            <a:picLocks noChangeAspect="1"/>
            <a:extLst>
              <a:ext uri="smNativeData">
                <pr:smNativeData xmlns="" xmlns:p14="http://schemas.microsoft.com/office/powerpoint/2010/main" xmlns:pr="smNativeData" val="SMDATA_15_NlMAYRMAAAAlAAAAEQAAAC0AAAAAkAAAAEgAAACQAAAASAAAAAAAAAAAAAAAAAAAAAEAAABQAAAAAAAAAAAA4D8AAAAAAADgPwAAAAAAAOA/AAAAAAAA4D8AAAAAAADgPwAAAAAAAOA/AAAAAAAA4D8AAAAAAADgPwAAAAAAAOA/AAAAAAAA4D8CAAAAjAAAAAAAAAAAAAAAtx5C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f29UKAAAAACgAAAAoAAAAZAAAAGQAAAAAAAAAzMzMAAAAAABQAAAAUAAAAGQAAABkAAAAAAAAAAcAAAA4AAAAAAAAAAAAAAAAAAAA////AAAAAAAAAAAAAAAAAAAAAAAAAAAAAAAAAAAAAABkAAAAZAAAAAAAAAAjAAAABAAAAGQAAAAXAAAAFAAAAAAAAAAAAAAA/38AAP9/AAAAAAAACQAAAAQAAAAAAAAADAAAABAAAAAAAAAAAAAAAAAAAAAAAAAAHgAAAGgAAAAAAAAAAAAAAAAAAAAAAAAAAAAAABAnAAAQJwAAAAAAAAAAAAAAAAAAAAAAAAAAAAAAAAAAAAAAAAAAAAAUAAAAAAAAAMDA/wAAAAAAZAAAADIAAAAAAAAAZAAAAAAAAAB/f38ACgAAAB8AAABUAAAAtx5CBf///wEAAAAAAAAAAAAAAAAAAAAAAAAAAAAAAAAAAAAAAAAAAAAAAAJ/f38A39vVA8zMzADAwP8Af39/AAAAAAAAAAAAAAAAAP///wAAAAAAIQAAABgAAAAUAAAAmj8AAJoBAABpSAAAKAoAABAAAAAmAAAACAAAAP//////////"/>
              </a:ext>
            </a:extLst>
          </p:cNvPicPr>
          <p:nvPr/>
        </p:nvPicPr>
        <p:blipFill>
          <a:blip r:embed="rId2" cstate="print"/>
          <a:stretch>
            <a:fillRect/>
          </a:stretch>
        </p:blipFill>
        <p:spPr>
          <a:xfrm>
            <a:off x="116892" y="121323"/>
            <a:ext cx="1629909" cy="1582927"/>
          </a:xfrm>
          <a:prstGeom prst="rect">
            <a:avLst/>
          </a:prstGeom>
          <a:noFill/>
          <a:ln>
            <a:noFill/>
          </a:ln>
          <a:effectLst/>
        </p:spPr>
      </p:pic>
      <p:pic>
        <p:nvPicPr>
          <p:cNvPr id="7" name="Рисунок 6"/>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759340" y="2063939"/>
            <a:ext cx="4232365" cy="3213461"/>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782705" y="1082953"/>
            <a:ext cx="6096000" cy="4154984"/>
          </a:xfrm>
          <a:prstGeom prst="rect">
            <a:avLst/>
          </a:prstGeom>
        </p:spPr>
        <p:txBody>
          <a:bodyPr>
            <a:spAutoFit/>
          </a:bodyPr>
          <a:lstStyle/>
          <a:p>
            <a:pPr>
              <a:lnSpc>
                <a:spcPct val="110000"/>
              </a:lnSpc>
              <a:defRPr lang="en-US" sz="1400">
                <a:latin typeface="Times New Roman" pitchFamily="1" charset="-52"/>
                <a:ea typeface="Gill Sans MT" charset="0"/>
                <a:cs typeface="Times New Roman" pitchFamily="1" charset="-52"/>
              </a:defRPr>
            </a:pPr>
            <a:r>
              <a:rPr lang="ru-RU" altLang="ru-RU" sz="2400" b="1" i="1" dirty="0" smtClean="0">
                <a:solidFill>
                  <a:schemeClr val="tx1">
                    <a:lumMod val="85000"/>
                    <a:lumOff val="15000"/>
                  </a:schemeClr>
                </a:solidFill>
              </a:rPr>
              <a:t>При продаже товара дистанционным способом, покупатель вправе вернуть товар в течении семи дней, но если же покупатель сталкивается с недобросовестным исполнителем, который отказывает в таком требовании, потребитель </a:t>
            </a:r>
            <a:r>
              <a:rPr lang="ru-RU" altLang="ru-RU" sz="2400" b="1" i="1" dirty="0">
                <a:solidFill>
                  <a:schemeClr val="tx1">
                    <a:lumMod val="85000"/>
                    <a:lumOff val="15000"/>
                  </a:schemeClr>
                </a:solidFill>
              </a:rPr>
              <a:t>не всегда обращается в суд. Объяснить такую ситуацию можно лишь отсутствием познаний в области защиты своих прав.</a:t>
            </a:r>
          </a:p>
        </p:txBody>
      </p:sp>
      <p:pic>
        <p:nvPicPr>
          <p:cNvPr id="7" name="Рисунок 6"/>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878708" y="789273"/>
            <a:ext cx="5112997" cy="4488120"/>
          </a:xfrm>
          <a:prstGeom prst="rect">
            <a:avLst/>
          </a:prstGeom>
        </p:spPr>
      </p:pic>
    </p:spTree>
    <p:extLst>
      <p:ext uri="{BB962C8B-B14F-4D97-AF65-F5344CB8AC3E}">
        <p14:creationId xmlns:p14="http://schemas.microsoft.com/office/powerpoint/2010/main" xmlns="" val="35724430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noChangeArrowheads="1"/>
            <a:extLst>
              <a:ext uri="smNativeData">
                <pr:smNativeData xmlns="" xmlns:p14="http://schemas.microsoft.com/office/powerpoint/2010/main" xmlns:pr="smNativeData" val="SMDATA_13_NlMAY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f29UKAAAAACgAAAAoAAAAZAAAAGQAAAAAAAAAzMzMAAAAAABQAAAAUAAAAGQAAABkAAAAAAAAABcAAAAUAAAAAAAAAAAAAAD/fwAA/38AAAAAAAAJAAAABAAAAKAhOQAMAAAAEAAAAAAAAAAAAAAAAAAAAAAAAAAeAAAAaAAAAAAAAAAAAAAAAAAAAAAAAAAAAAAAECcAABAnAAAAAAAAAAAAAAAAAAAAAAAAAAAAAAAAAAAAAAAAAAAAABQAAAAAAAAAwMD/AAAAAABkAAAAMgAAAAAAAABkAAAAAAAAAH9/fwAKAAAAHwAAAFQAAAD///8A////AQAAAAAAAAAAAAAAAAAAAAAAAAAAAAAAAAAAAAAAAAAAAAAAAH9/fwDf29UDzMzMAMDA/wB/f38AAAAAAAAAAAAAAAAAAAAAAAAAAAAhAAAAGAAAABQAAADOCAAANwwAAD5EAACOJQAAAAAAACYAAAAIAAAAASAAAAAAAAA="/>
              </a:ext>
            </a:extLst>
          </p:cNvSpPr>
          <p:nvPr>
            <p:ph idx="1"/>
          </p:nvPr>
        </p:nvSpPr>
        <p:spPr>
          <a:xfrm>
            <a:off x="1123409" y="2050884"/>
            <a:ext cx="6180795" cy="3558507"/>
          </a:xfrm>
        </p:spPr>
        <p:txBody>
          <a:bodyPr vert="horz" wrap="square" lIns="91440" tIns="45720" rIns="91440" bIns="45720" numCol="1" spcCol="215900" anchor="t">
            <a:prstTxWarp prst="textNoShape">
              <a:avLst/>
            </a:prstTxWarp>
          </a:bodyPr>
          <a:lstStyle/>
          <a:p>
            <a:pPr marL="0" indent="0" algn="just">
              <a:buNone/>
            </a:pPr>
            <a:r>
              <a:rPr lang="ru-RU" altLang="ru-RU" sz="2400" dirty="0" smtClean="0">
                <a:solidFill>
                  <a:schemeClr val="tx1">
                    <a:lumMod val="85000"/>
                    <a:lumOff val="15000"/>
                  </a:schemeClr>
                </a:solidFill>
                <a:latin typeface="Times New Roman" panose="02020603050405020304" pitchFamily="18" charset="0"/>
                <a:cs typeface="Times New Roman" panose="02020603050405020304" pitchFamily="18" charset="0"/>
              </a:rPr>
              <a:t>Под дистанционным способом продажи товаров понимается такой способ продажи товаров, при котором договор розничной купли-продажи заключается на основании ознакомления потребителя с предложенным продавцом описанием товара, содержащегося в каталогах, проспектах, буклетах, представленного на фотоснимках, </a:t>
            </a:r>
            <a:endParaRPr sz="2400" dirty="0"/>
          </a:p>
          <a:p>
            <a:pPr marL="0" indent="0">
              <a:spcBef>
                <a:spcPts val="0"/>
              </a:spcBef>
              <a:buNone/>
              <a:defRPr lang="en-US" sz="900">
                <a:latin typeface="Times New Roman" pitchFamily="1" charset="-52"/>
                <a:ea typeface="Gill Sans MT" charset="0"/>
                <a:cs typeface="Times New Roman" pitchFamily="1" charset="-52"/>
              </a:defRPr>
            </a:pPr>
            <a:endParaRPr sz="2800" dirty="0"/>
          </a:p>
          <a:p>
            <a:pPr marL="0" indent="0">
              <a:spcBef>
                <a:spcPts val="0"/>
              </a:spcBef>
              <a:buNone/>
              <a:defRPr lang="en-US"/>
            </a:pPr>
            <a:endParaRPr lang="en-US" sz="2800" b="1" dirty="0">
              <a:solidFill>
                <a:srgbClr val="1A1713"/>
              </a:solidFill>
              <a:latin typeface="Times New Roman" pitchFamily="1" charset="-52"/>
              <a:ea typeface="Gill Sans MT" charset="0"/>
              <a:cs typeface="Times New Roman" pitchFamily="1" charset="-52"/>
            </a:endParaRPr>
          </a:p>
        </p:txBody>
      </p:sp>
      <p:sp>
        <p:nvSpPr>
          <p:cNvPr id="2" name="Заголовок 1"/>
          <p:cNvSpPr>
            <a:spLocks noGrp="1" noChangeArrowheads="1"/>
            <a:extLst>
              <a:ext uri="smNativeData">
                <pr:smNativeData xmlns="" xmlns:p14="http://schemas.microsoft.com/office/powerpoint/2010/main" xmlns:pr="smNativeData" val="SMDATA_13_NlMAY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f29UKAAAAACgAAAAoAAAAZAAAAGQAAAAAAAAAzMzMAAAAAABQAAAAUAAAAGQAAABkAAAAAAAAABcAAAAUAAAAAAAAAAAAAAD/fwAA/38AAAAAAAAJAAAABAAAABMTExMMAAAAEAAAAAAAAAAAAAAAAAAAAAAAAAAeAAAAaAAAAAAAAAAAAAAAAAAAAAAAAAAAAAAAECcAABAnAAAAAAAAAAAAAAAAAAAAAAAAAAAAAAAAAAAAAAAAAAAAABQAAAAAAAAAwMD/AAAAAABkAAAAMgAAAAAAAABkAAAAAAAAAH9/fwAKAAAAHwAAAFQAAAD///8A////AQAAAAAAAAAAAAAAAAAAAAAAAAAAAAAAAAAAAAAAAAAAAAAAAH9/fwDf29UDzMzMAMDA/wB/f38AAAAAAAAAAAAAAAAAAAAAAAAAAAAhAAAAGAAAABQAAADuCAAA/gUAAAFEAADPCQAAAAAAACYAAAAIAAAAASAAAAAAAAA="/>
              </a:ext>
            </a:extLst>
          </p:cNvSpPr>
          <p:nvPr>
            <p:ph type="title"/>
          </p:nvPr>
        </p:nvSpPr>
        <p:spPr>
          <a:xfrm>
            <a:off x="1451616" y="974098"/>
            <a:ext cx="9603105" cy="620395"/>
          </a:xfrm>
        </p:spPr>
        <p:txBody>
          <a:bodyPr vert="horz" wrap="square" lIns="91440" tIns="45720" rIns="91440" bIns="45720" numCol="1" spcCol="215900" anchor="t">
            <a:prstTxWarp prst="textNoShape">
              <a:avLst/>
            </a:prstTxWarp>
            <a:normAutofit fontScale="90000"/>
          </a:bodyPr>
          <a:lstStyle/>
          <a:p>
            <a:pPr marL="457200" lvl="0" indent="-457200">
              <a:lnSpc>
                <a:spcPct val="120000"/>
              </a:lnSpc>
              <a:spcBef>
                <a:spcPts val="1000"/>
              </a:spcBef>
              <a:defRPr lang="en-US"/>
            </a:pPr>
            <a:r>
              <a:rPr lang="ru-RU" sz="2400" b="1" cap="none"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ДИСТАНЦИОННЫЙ СПОСОБ ПРОДАЖИ ТОВАРОВ</a:t>
            </a:r>
            <a:r>
              <a:rPr lang="ru-RU" sz="2400" cap="none" dirty="0">
                <a:solidFill>
                  <a:schemeClr val="tx1"/>
                </a:solidFill>
                <a:latin typeface="Times New Roman" panose="02020603050405020304" pitchFamily="18" charset="0"/>
                <a:cs typeface="Times New Roman" panose="02020603050405020304" pitchFamily="18" charset="0"/>
              </a:rPr>
              <a:t/>
            </a:r>
            <a:br>
              <a:rPr lang="ru-RU" sz="2400" cap="none" dirty="0">
                <a:solidFill>
                  <a:schemeClr val="tx1"/>
                </a:solidFill>
                <a:latin typeface="Times New Roman" panose="02020603050405020304" pitchFamily="18" charset="0"/>
                <a:cs typeface="Times New Roman" panose="02020603050405020304" pitchFamily="18" charset="0"/>
              </a:rPr>
            </a:br>
            <a:endParaRPr lang="ru-RU" sz="2400" b="1" cap="all" dirty="0">
              <a:solidFill>
                <a:schemeClr val="tx1"/>
              </a:solidFill>
              <a:latin typeface="Times New Roman" pitchFamily="1" charset="-52"/>
              <a:cs typeface="Times New Roman" pitchFamily="1" charset="-52"/>
            </a:endParaRPr>
          </a:p>
        </p:txBody>
      </p:sp>
      <p:pic>
        <p:nvPicPr>
          <p:cNvPr id="4" name="Рисунок 4"/>
          <p:cNvPicPr>
            <a:picLocks noChangeAspect="1"/>
            <a:extLst>
              <a:ext uri="smNativeData">
                <pr:smNativeData xmlns="" xmlns:p14="http://schemas.microsoft.com/office/powerpoint/2010/main" xmlns:pr="smNativeData" val="SMDATA_15_NlMAYRMAAAAlAAAAEQAAAC0AAAAAkAAAAEgAAACQAAAASAAAAAAAAAAAAAAAAAAAAAEAAABQAAAAAAAAAAAA4D8AAAAAAADgPwAAAAAAAOA/AAAAAAAA4D8AAAAAAADgPwAAAAAAAOA/AAAAAAAA4D8AAAAAAADgPwAAAAAAAOA/AAAAAAAA4D8CAAAAjAAAAAAAAAAAAAAAtx5C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f29UKAAAAACgAAAAoAAAAZAAAAGQAAAAAAAAAzMzMAAAAAABQAAAAUAAAAGQAAABkAAAAAAAAAAcAAAA4AAAAAAAAAAAAAAAAAAAA////AAAAAAAAAAAAAAAAAAAAAAAAAAAAAAAAAAAAAABkAAAAZAAAAAAAAAAjAAAABAAAAGQAAAAXAAAAFAAAAAAAAAAAAAAA/38AAP9/AAAAAAAACQAAAAQAAAAAAAAADAAAABAAAAAAAAAAAAAAAAAAAAAAAAAAHgAAAGgAAAAAAAAAAAAAAAAAAAAAAAAAAAAAABAnAAAQJwAAAAAAAAAAAAAAAAAAAAAAAAAAAAAAAAAAAAAAAAAAAAAUAAAAAAAAAMDA/wAAAAAAZAAAADIAAAAAAAAAZAAAAAAAAAB/f38ACgAAAB8AAABUAAAAtx5CBf///wEAAAAAAAAAAAAAAAAAAAAAAAAAAAAAAAAAAAAAAAAAAAAAAAJ/f38A39vVA8zMzADAwP8Af39/AAAAAAAAAAAAAAAAAP///wAAAAAAIQAAABgAAAAUAAAAFj4AAJ4AAACmSAAA4AoAABAAAAAmAAAACAAAAP//////////"/>
              </a:ext>
            </a:extLst>
          </p:cNvPicPr>
          <p:nvPr/>
        </p:nvPicPr>
        <p:blipFill>
          <a:blip r:embed="rId2" cstate="print"/>
          <a:stretch>
            <a:fillRect/>
          </a:stretch>
        </p:blipFill>
        <p:spPr>
          <a:xfrm>
            <a:off x="130090" y="140341"/>
            <a:ext cx="1577207" cy="1531711"/>
          </a:xfrm>
          <a:prstGeom prst="rect">
            <a:avLst/>
          </a:prstGeom>
          <a:noFill/>
          <a:ln>
            <a:noFill/>
          </a:ln>
          <a:effectLst/>
        </p:spPr>
      </p:pic>
      <p:pic>
        <p:nvPicPr>
          <p:cNvPr id="6" name="Рисунок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594336" y="1985652"/>
            <a:ext cx="4171853" cy="3443003"/>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13725" y="1689294"/>
            <a:ext cx="6096000" cy="3649204"/>
          </a:xfrm>
          <a:prstGeom prst="rect">
            <a:avLst/>
          </a:prstGeom>
        </p:spPr>
        <p:txBody>
          <a:bodyPr>
            <a:spAutoFit/>
          </a:bodyPr>
          <a:lstStyle/>
          <a:p>
            <a:pPr lvl="0">
              <a:lnSpc>
                <a:spcPct val="120000"/>
              </a:lnSpc>
              <a:spcBef>
                <a:spcPts val="1000"/>
              </a:spcBef>
              <a:buClr>
                <a:srgbClr val="B71E42"/>
              </a:buClr>
            </a:pPr>
            <a:r>
              <a:rPr lang="ru-RU" altLang="ru-RU" sz="2400" dirty="0">
                <a:solidFill>
                  <a:srgbClr val="000000">
                    <a:lumMod val="85000"/>
                    <a:lumOff val="15000"/>
                  </a:srgbClr>
                </a:solidFill>
                <a:latin typeface="Times New Roman" panose="02020603050405020304" pitchFamily="18" charset="0"/>
                <a:cs typeface="Times New Roman" panose="02020603050405020304" pitchFamily="18" charset="0"/>
              </a:rPr>
              <a:t>посредством связи (</a:t>
            </a:r>
            <a:r>
              <a:rPr lang="ru-RU" sz="2400" dirty="0" smtClean="0">
                <a:solidFill>
                  <a:srgbClr val="000000"/>
                </a:solidFill>
                <a:latin typeface="Times New Roman" panose="02020603050405020304" pitchFamily="18" charset="0"/>
                <a:cs typeface="Times New Roman" panose="02020603050405020304" pitchFamily="18" charset="0"/>
              </a:rPr>
              <a:t>телевизионной, почтовой, радиосвязи и других) или иными исключающими возможность непосредственного ознакомления потребителя с товаром либо образцом товара при заключении такого договора способами. </a:t>
            </a:r>
            <a:endParaRPr lang="en-US" sz="2400" dirty="0">
              <a:solidFill>
                <a:srgbClr val="000000"/>
              </a:solidFill>
              <a:latin typeface="Times New Roman" panose="02020603050405020304" pitchFamily="18" charset="0"/>
              <a:cs typeface="Times New Roman" panose="02020603050405020304" pitchFamily="18" charset="0"/>
            </a:endParaRPr>
          </a:p>
          <a:p>
            <a:pPr lvl="0">
              <a:lnSpc>
                <a:spcPct val="120000"/>
              </a:lnSpc>
              <a:spcBef>
                <a:spcPts val="1000"/>
              </a:spcBef>
              <a:buClr>
                <a:srgbClr val="B71E42"/>
              </a:buClr>
            </a:pPr>
            <a:endParaRPr lang="en-US" sz="2000" dirty="0">
              <a:solidFill>
                <a:srgbClr val="000000"/>
              </a:solidFill>
              <a:latin typeface="+mn-lt"/>
            </a:endParaRPr>
          </a:p>
          <a:p>
            <a:endParaRPr lang="ru-RU" altLang="ru-RU" sz="2600" dirty="0" smtClean="0">
              <a:solidFill>
                <a:schemeClr val="tx1">
                  <a:lumMod val="85000"/>
                  <a:lumOff val="15000"/>
                </a:schemeClr>
              </a:solidFill>
              <a:latin typeface="Times New Roman" panose="02020603050405020304" pitchFamily="18" charset="0"/>
              <a:cs typeface="Times New Roman" panose="02020603050405020304" pitchFamily="18" charset="0"/>
            </a:endParaRP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7124072" y="1160531"/>
            <a:ext cx="4537613" cy="3942692"/>
          </a:xfrm>
          <a:prstGeom prst="rect">
            <a:avLst/>
          </a:prstGeom>
        </p:spPr>
      </p:pic>
    </p:spTree>
    <p:extLst>
      <p:ext uri="{BB962C8B-B14F-4D97-AF65-F5344CB8AC3E}">
        <p14:creationId xmlns:p14="http://schemas.microsoft.com/office/powerpoint/2010/main" xmlns="" val="3285810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noChangeArrowheads="1"/>
            <a:extLst>
              <a:ext uri="smNativeData">
                <pr:smNativeData xmlns="" xmlns:p14="http://schemas.microsoft.com/office/powerpoint/2010/main" xmlns:pr="smNativeData" val="SMDATA_13_NlMAY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f29UKAAAAACgAAAAoAAAAZAAAAGQAAAAAAAAAzMzMAAAAAABQAAAAUAAAAGQAAABkAAAAAAAAABcAAAAUAAAAAAAAAAAAAAD/fwAA/38AAAAAAAAJAAAABAAAAKAhOQAMAAAAEAAAAAAAAAAAAAAAAAAAAAAAAAAeAAAAaAAAAAAAAAAAAAAAAAAAAAAAAAAAAAAAECcAABAnAAAAAAAAAAAAAAAAAAAAAAAAAAAAAAAAAAAAAAAAAAAAABQAAAAAAAAAwMD/AAAAAABkAAAAMgAAAAAAAABkAAAAAAAAAH9/fwAKAAAAHwAAAFQAAAD///8A////AQAAAAAAAAAAAAAAAAAAAAAAAAAAAAAAAAAAAAAAAAAAAAAAAH9/fwDf29UDzMzMAMDA/wB/f38AAAAAAAAAAAAAAAAAAAAAAAAAAAAhAAAAGAAAABQAAADOCAAANwwAAD5EAACOJQAAAAAAACYAAAAIAAAAASAAAAAAAAA="/>
              </a:ext>
            </a:extLst>
          </p:cNvSpPr>
          <p:nvPr>
            <p:ph idx="1"/>
          </p:nvPr>
        </p:nvSpPr>
        <p:spPr>
          <a:xfrm>
            <a:off x="476256" y="1871240"/>
            <a:ext cx="7422425" cy="3671809"/>
          </a:xfrm>
        </p:spPr>
        <p:txBody>
          <a:bodyPr vert="horz" wrap="square" lIns="91440" tIns="45720" rIns="91440" bIns="45720" numCol="1" spcCol="215900" anchor="t">
            <a:prstTxWarp prst="textNoShape">
              <a:avLst/>
            </a:prstTxWarp>
          </a:bodyPr>
          <a:lstStyle/>
          <a:p>
            <a:pPr marL="0" indent="0">
              <a:buNone/>
            </a:pPr>
            <a:r>
              <a:rPr lang="ru-RU" altLang="ru-RU" sz="2200" b="1" dirty="0" smtClean="0">
                <a:solidFill>
                  <a:schemeClr val="tx1">
                    <a:lumMod val="85000"/>
                    <a:lumOff val="15000"/>
                  </a:schemeClr>
                </a:solidFill>
                <a:latin typeface="Times New Roman" panose="02020603050405020304" pitchFamily="18" charset="0"/>
                <a:cs typeface="Times New Roman" panose="02020603050405020304" pitchFamily="18" charset="0"/>
              </a:rPr>
              <a:t>При продаже товаров дистанционным способом до заключения договора розничной купли-продажи продавец должен предоставить покупателю информацию:</a:t>
            </a:r>
          </a:p>
          <a:p>
            <a:r>
              <a:rPr lang="ru-RU" sz="2200" dirty="0" smtClean="0">
                <a:solidFill>
                  <a:schemeClr val="tx1">
                    <a:lumMod val="85000"/>
                    <a:lumOff val="15000"/>
                  </a:schemeClr>
                </a:solidFill>
                <a:latin typeface="Times New Roman" panose="02020603050405020304" pitchFamily="18" charset="0"/>
                <a:cs typeface="Times New Roman" panose="02020603050405020304" pitchFamily="18" charset="0"/>
              </a:rPr>
              <a:t>Предоставить информацию об основных потребительских свойствах товара, об адресе (месте нахождения) продавца, о полном наименовании изготовителя и месте его нахождения, о стоимости и условиях приобретения товара, о порядке оплаты товара, </a:t>
            </a:r>
            <a:endParaRPr sz="2800" dirty="0"/>
          </a:p>
          <a:p>
            <a:pPr marL="0" indent="0">
              <a:spcBef>
                <a:spcPts val="0"/>
              </a:spcBef>
              <a:buNone/>
              <a:defRPr lang="en-US" sz="900">
                <a:latin typeface="Times New Roman" pitchFamily="1" charset="-52"/>
                <a:ea typeface="Gill Sans MT" charset="0"/>
                <a:cs typeface="Times New Roman" pitchFamily="1" charset="-52"/>
              </a:defRPr>
            </a:pPr>
            <a:endParaRPr sz="2800" dirty="0"/>
          </a:p>
          <a:p>
            <a:pPr marL="0" indent="0">
              <a:spcBef>
                <a:spcPts val="0"/>
              </a:spcBef>
              <a:buNone/>
              <a:defRPr lang="en-US"/>
            </a:pPr>
            <a:endParaRPr lang="en-US" sz="2800" b="1" dirty="0">
              <a:solidFill>
                <a:srgbClr val="1A1713"/>
              </a:solidFill>
              <a:latin typeface="Times New Roman" pitchFamily="1" charset="-52"/>
              <a:ea typeface="Gill Sans MT" charset="0"/>
              <a:cs typeface="Times New Roman" pitchFamily="1" charset="-52"/>
            </a:endParaRPr>
          </a:p>
        </p:txBody>
      </p:sp>
      <p:sp>
        <p:nvSpPr>
          <p:cNvPr id="2" name="Заголовок 1"/>
          <p:cNvSpPr>
            <a:spLocks noGrp="1" noChangeArrowheads="1"/>
            <a:extLst>
              <a:ext uri="smNativeData">
                <pr:smNativeData xmlns="" xmlns:p14="http://schemas.microsoft.com/office/powerpoint/2010/main" xmlns:pr="smNativeData" val="SMDATA_13_NlMAY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f29UKAAAAACgAAAAoAAAAZAAAAGQAAAAAAAAAzMzMAAAAAABQAAAAUAAAAGQAAABkAAAAAAAAABcAAAAUAAAAAAAAAAAAAAD/fwAA/38AAAAAAAAJAAAABAAAABMTExMMAAAAEAAAAAAAAAAAAAAAAAAAAAAAAAAeAAAAaAAAAAAAAAAAAAAAAAAAAAAAAAAAAAAAECcAABAnAAAAAAAAAAAAAAAAAAAAAAAAAAAAAAAAAAAAAAAAAAAAABQAAAAAAAAAwMD/AAAAAABkAAAAMgAAAAAAAABkAAAAAAAAAH9/fwAKAAAAHwAAAFQAAAD///8A////AQAAAAAAAAAAAAAAAAAAAAAAAAAAAAAAAAAAAAAAAAAAAAAAAH9/fwDf29UDzMzMAMDA/wB/f38AAAAAAAAAAAAAAAAAAAAAAAAAAAAhAAAAGAAAABQAAADuCAAA/gUAAAFEAADPCQAAAAAAACYAAAAIAAAAASAAAAAAAAA="/>
              </a:ext>
            </a:extLst>
          </p:cNvSpPr>
          <p:nvPr>
            <p:ph type="title"/>
          </p:nvPr>
        </p:nvSpPr>
        <p:spPr>
          <a:xfrm>
            <a:off x="1451616" y="1072235"/>
            <a:ext cx="9603105" cy="620395"/>
          </a:xfrm>
        </p:spPr>
        <p:txBody>
          <a:bodyPr vert="horz" wrap="square" lIns="91440" tIns="45720" rIns="91440" bIns="45720" numCol="1" spcCol="215900" anchor="t">
            <a:prstTxWarp prst="textNoShape">
              <a:avLst/>
            </a:prstTxWarp>
          </a:bodyPr>
          <a:lstStyle/>
          <a:p>
            <a:pPr marL="457200" lvl="0" indent="-457200">
              <a:lnSpc>
                <a:spcPct val="120000"/>
              </a:lnSpc>
              <a:spcBef>
                <a:spcPts val="1000"/>
              </a:spcBef>
              <a:defRPr lang="en-US"/>
            </a:pPr>
            <a:r>
              <a:rPr lang="ru-RU" sz="2400" b="1" cap="none" dirty="0" smtClean="0">
                <a:solidFill>
                  <a:srgbClr val="1A1713"/>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ЮРИДИЧЕСКИ ЗНАЧИМАЯ ИНФОРМАЦИЯ О ТОВАРЕ</a:t>
            </a:r>
            <a:endParaRPr lang="ru-RU" sz="2400" b="1" cap="all" dirty="0">
              <a:solidFill>
                <a:srgbClr val="1A1713"/>
              </a:solidFill>
              <a:effectLst>
                <a:outerShdw blurRad="38100" dist="38100" dir="2700000" algn="tl">
                  <a:srgbClr val="000000">
                    <a:alpha val="43137"/>
                  </a:srgbClr>
                </a:outerShdw>
              </a:effectLst>
              <a:latin typeface="Times New Roman" pitchFamily="1" charset="-52"/>
              <a:cs typeface="Times New Roman" pitchFamily="1" charset="-52"/>
            </a:endParaRPr>
          </a:p>
        </p:txBody>
      </p:sp>
      <p:pic>
        <p:nvPicPr>
          <p:cNvPr id="4" name="Рисунок 4"/>
          <p:cNvPicPr>
            <a:picLocks noChangeAspect="1"/>
            <a:extLst>
              <a:ext uri="smNativeData">
                <pr:smNativeData xmlns="" xmlns:p14="http://schemas.microsoft.com/office/powerpoint/2010/main" xmlns:pr="smNativeData" val="SMDATA_15_NlMAYRMAAAAlAAAAEQAAAC0AAAAAkAAAAEgAAACQAAAASAAAAAAAAAAAAAAAAAAAAAEAAABQAAAAAAAAAAAA4D8AAAAAAADgPwAAAAAAAOA/AAAAAAAA4D8AAAAAAADgPwAAAAAAAOA/AAAAAAAA4D8AAAAAAADgPwAAAAAAAOA/AAAAAAAA4D8CAAAAjAAAAAAAAAAAAAAAtx5C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f29UKAAAAACgAAAAoAAAAZAAAAGQAAAAAAAAAzMzMAAAAAABQAAAAUAAAAGQAAABkAAAAAAAAAAcAAAA4AAAAAAAAAAAAAAAAAAAA////AAAAAAAAAAAAAAAAAAAAAAAAAAAAAAAAAAAAAABkAAAAZAAAAAAAAAAjAAAABAAAAGQAAAAXAAAAFAAAAAAAAAAAAAAA/38AAP9/AAAAAAAACQAAAAQAAAAAAAAADAAAABAAAAAAAAAAAAAAAAAAAAAAAAAAHgAAAGgAAAAAAAAAAAAAAAAAAAAAAAAAAAAAABAnAAAQJwAAAAAAAAAAAAAAAAAAAAAAAAAAAAAAAAAAAAAAAAAAAAAUAAAAAAAAAMDA/wAAAAAAZAAAADIAAAAAAAAAZAAAAAAAAAB/f38ACgAAAB8AAABUAAAAtx5CBf///wEAAAAAAAAAAAAAAAAAAAAAAAAAAAAAAAAAAAAAAAAAAAAAAAJ/f38A39vVA8zMzADAwP8Af39/AAAAAAAAAAAAAAAAAP///wAAAAAAIQAAABgAAAAUAAAAFj4AAJ4AAACmSAAA4AoAABAAAAAmAAAACAAAAP//////////"/>
              </a:ext>
            </a:extLst>
          </p:cNvPicPr>
          <p:nvPr/>
        </p:nvPicPr>
        <p:blipFill>
          <a:blip r:embed="rId2" cstate="print"/>
          <a:stretch>
            <a:fillRect/>
          </a:stretch>
        </p:blipFill>
        <p:spPr>
          <a:xfrm>
            <a:off x="121376" y="100330"/>
            <a:ext cx="1655173" cy="1607428"/>
          </a:xfrm>
          <a:prstGeom prst="rect">
            <a:avLst/>
          </a:prstGeom>
          <a:noFill/>
          <a:ln>
            <a:noFill/>
          </a:ln>
          <a:effectLst/>
        </p:spPr>
      </p:pic>
      <p:pic>
        <p:nvPicPr>
          <p:cNvPr id="6" name="Рисунок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829468" y="1985652"/>
            <a:ext cx="4171853" cy="3443003"/>
          </a:xfrm>
          <a:prstGeom prst="rect">
            <a:avLst/>
          </a:prstGeom>
        </p:spPr>
      </p:pic>
    </p:spTree>
    <p:extLst>
      <p:ext uri="{BB962C8B-B14F-4D97-AF65-F5344CB8AC3E}">
        <p14:creationId xmlns:p14="http://schemas.microsoft.com/office/powerpoint/2010/main" xmlns="" val="10687029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Документ" ma:contentTypeID="0x01010053C954299CC7C74787C5DB4E170E6319" ma:contentTypeVersion="1" ma:contentTypeDescription="Создание документа." ma:contentTypeScope="" ma:versionID="255ca6688800207f590935740eb8b7b8">
  <xsd:schema xmlns:xsd="http://www.w3.org/2001/XMLSchema" xmlns:xs="http://www.w3.org/2001/XMLSchema" xmlns:p="http://schemas.microsoft.com/office/2006/metadata/properties" xmlns:ns2="6dde1ffd-fe43-487b-ac24-1c4381492127" targetNamespace="http://schemas.microsoft.com/office/2006/metadata/properties" ma:root="true" ma:fieldsID="d06facd95716ef3898a83695a0a86e8a" ns2:_="">
    <xsd:import namespace="6dde1ffd-fe43-487b-ac24-1c4381492127"/>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de1ffd-fe43-487b-ac24-1c4381492127" elementFormDefault="qualified">
    <xsd:import namespace="http://schemas.microsoft.com/office/2006/documentManagement/types"/>
    <xsd:import namespace="http://schemas.microsoft.com/office/infopath/2007/PartnerControls"/>
    <xsd:element name="_dlc_DocId" ma:index="8" nillable="true" ma:displayName="Значение идентификатора документа" ma:description="Значение идентификатора документа, присвоенного данному элементу." ma:internalName="_dlc_DocId" ma:readOnly="true">
      <xsd:simpleType>
        <xsd:restriction base="dms:Text"/>
      </xsd:simpleType>
    </xsd:element>
    <xsd:element name="_dlc_DocIdUrl" ma:index="9" nillable="true" ma:displayName="Идентификатор документа" ma:description="Постоянная ссылка на этот документ."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Сохранить идентификатор" ma:description="Сохранять идентификатор при добавлении."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6dde1ffd-fe43-487b-ac24-1c4381492127">WQCEFQ3537W2-1796971845-10482</_dlc_DocId>
    <_dlc_DocIdUrl xmlns="6dde1ffd-fe43-487b-ac24-1c4381492127">
      <Url>https://intra.masu.edu.ru/tech/_layouts/15/DocIdRedir.aspx?ID=WQCEFQ3537W2-1796971845-10482</Url>
      <Description>WQCEFQ3537W2-1796971845-10482</Description>
    </_dlc_DocIdUrl>
  </documentManagement>
</p:properties>
</file>

<file path=customXml/itemProps1.xml><?xml version="1.0" encoding="utf-8"?>
<ds:datastoreItem xmlns:ds="http://schemas.openxmlformats.org/officeDocument/2006/customXml" ds:itemID="{9DDA32FB-B8D1-464E-AFF2-418206FFCFEB}"/>
</file>

<file path=customXml/itemProps2.xml><?xml version="1.0" encoding="utf-8"?>
<ds:datastoreItem xmlns:ds="http://schemas.openxmlformats.org/officeDocument/2006/customXml" ds:itemID="{02D6D45B-60FF-4F3F-8225-1A6621307284}"/>
</file>

<file path=customXml/itemProps3.xml><?xml version="1.0" encoding="utf-8"?>
<ds:datastoreItem xmlns:ds="http://schemas.openxmlformats.org/officeDocument/2006/customXml" ds:itemID="{C824C3F1-E6ED-4F8C-B0B7-303EE32DC6A3}"/>
</file>

<file path=customXml/itemProps4.xml><?xml version="1.0" encoding="utf-8"?>
<ds:datastoreItem xmlns:ds="http://schemas.openxmlformats.org/officeDocument/2006/customXml" ds:itemID="{5CA201EF-C062-463A-8CAC-5C4B1601F6E0}"/>
</file>

<file path=docProps/app.xml><?xml version="1.0" encoding="utf-8"?>
<Properties xmlns="http://schemas.openxmlformats.org/officeDocument/2006/extended-properties" xmlns:vt="http://schemas.openxmlformats.org/officeDocument/2006/docPropsVTypes">
  <Template>Concourse</Template>
  <TotalTime>4334</TotalTime>
  <Words>1501</Words>
  <Application>Microsoft Office PowerPoint</Application>
  <PresentationFormat>Custom</PresentationFormat>
  <Paragraphs>103</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Открытая</vt:lpstr>
      <vt:lpstr>Slide 1</vt:lpstr>
      <vt:lpstr>Финансовая грамотность</vt:lpstr>
      <vt:lpstr>Slide 3</vt:lpstr>
      <vt:lpstr>МРОО ЗПП «Резонанс» поможет Вам: </vt:lpstr>
      <vt:lpstr>Закон «О защите прав потребителя»</vt:lpstr>
      <vt:lpstr>Slide 6</vt:lpstr>
      <vt:lpstr>    ДИСТАНЦИОННЫЙ СПОСОБ ПРОДАЖИ ТОВАРОВ </vt:lpstr>
      <vt:lpstr>Slide 8</vt:lpstr>
      <vt:lpstr>    ЮРИДИЧЕСКИ ЗНАЧИМАЯ ИНФОРМАЦИЯ О ТОВАРЕ</vt:lpstr>
      <vt:lpstr>Slide 10</vt:lpstr>
      <vt:lpstr>Slide 11</vt:lpstr>
      <vt:lpstr>Slide 12</vt:lpstr>
      <vt:lpstr>Перечень товаров которые не могут быть проданы дистанционно</vt:lpstr>
      <vt:lpstr>Slide 14</vt:lpstr>
      <vt:lpstr>                                 отказ от товара</vt:lpstr>
      <vt:lpstr>Slide 16</vt:lpstr>
      <vt:lpstr>   КАК не стать жертвой мошенников, покупая     товары в интернете</vt:lpstr>
      <vt:lpstr>Slide 18</vt:lpstr>
      <vt:lpstr>Slide 19</vt:lpstr>
      <vt:lpstr>Slide 20</vt:lpstr>
      <vt:lpstr>Slide 21</vt:lpstr>
      <vt:lpstr>            уловки аферистов в торговле</vt:lpstr>
      <vt:lpstr>Slide 23</vt:lpstr>
      <vt:lpstr>Slide 24</vt:lpstr>
      <vt:lpstr>Slide 25</vt:lpstr>
      <vt:lpstr>Slide 26</vt:lpstr>
      <vt:lpstr>Slide 27</vt:lpstr>
      <vt:lpstr>Slide 28</vt:lpstr>
      <vt:lpstr>Спасибо за участие!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Елизавета Ткаченко</dc:creator>
  <cp:lastModifiedBy>asusx</cp:lastModifiedBy>
  <cp:revision>100</cp:revision>
  <dcterms:created xsi:type="dcterms:W3CDTF">2021-03-27T09:45:11Z</dcterms:created>
  <dcterms:modified xsi:type="dcterms:W3CDTF">2022-03-25T12:17:01Z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0x01010053C954299CC7C74787C5DB4E170E6319</vt:lpwstr>
  </property>
  <property fmtid="{D5CDD505-2E9C-101B-9397-08002B2CF9AE}" pid="3" name="_dlc_DocIdItemGuid">
    <vt:lpwstr>c9f43d95-ceea-4639-83ed-74578547df04</vt:lpwstr>
  </property>
</Properties>
</file>